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7" r:id="rId2"/>
    <p:sldId id="258" r:id="rId3"/>
    <p:sldId id="256" r:id="rId4"/>
    <p:sldId id="264" r:id="rId5"/>
    <p:sldId id="266" r:id="rId6"/>
    <p:sldId id="260" r:id="rId7"/>
    <p:sldId id="259" r:id="rId8"/>
    <p:sldId id="261" r:id="rId9"/>
    <p:sldId id="262" r:id="rId10"/>
    <p:sldId id="263" r:id="rId11"/>
    <p:sldId id="267" r:id="rId12"/>
    <p:sldId id="282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81" r:id="rId21"/>
    <p:sldId id="275" r:id="rId22"/>
    <p:sldId id="276" r:id="rId23"/>
    <p:sldId id="277" r:id="rId24"/>
    <p:sldId id="278" r:id="rId25"/>
    <p:sldId id="279" r:id="rId26"/>
    <p:sldId id="280" r:id="rId27"/>
    <p:sldId id="283" r:id="rId28"/>
  </p:sldIdLst>
  <p:sldSz cx="125999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4" userDrawn="1">
          <p15:clr>
            <a:srgbClr val="A4A3A4"/>
          </p15:clr>
        </p15:guide>
        <p15:guide id="2" pos="39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558"/>
  </p:normalViewPr>
  <p:slideViewPr>
    <p:cSldViewPr snapToGrid="0">
      <p:cViewPr>
        <p:scale>
          <a:sx n="102" d="100"/>
          <a:sy n="102" d="100"/>
        </p:scale>
        <p:origin x="1304" y="840"/>
      </p:cViewPr>
      <p:guideLst>
        <p:guide orient="horz" pos="1814"/>
        <p:guide pos="3968"/>
      </p:guideLst>
    </p:cSldViewPr>
  </p:slideViewPr>
  <p:notesTextViewPr>
    <p:cViewPr>
      <p:scale>
        <a:sx n="300" d="100"/>
        <a:sy n="300" d="100"/>
      </p:scale>
      <p:origin x="0" y="-1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wu/SW-Research/sw-research-code/libs/timeseries-models/benchmark_models/lstm_ad/examples/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76590704713443"/>
          <c:y val="5.471125274767881E-2"/>
          <c:w val="0.87087754699186282"/>
          <c:h val="0.8441185223797385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Sheet1!$C$2:$C$16</c:f>
              <c:numCache>
                <c:formatCode>General</c:formatCode>
                <c:ptCount val="15"/>
                <c:pt idx="0">
                  <c:v>0.68169708763064352</c:v>
                </c:pt>
                <c:pt idx="1">
                  <c:v>0.6831271468751835</c:v>
                </c:pt>
                <c:pt idx="2">
                  <c:v>0.68316326563435525</c:v>
                </c:pt>
                <c:pt idx="3">
                  <c:v>0.68316658530678032</c:v>
                </c:pt>
                <c:pt idx="4">
                  <c:v>0.68080640523205316</c:v>
                </c:pt>
                <c:pt idx="5">
                  <c:v>0.68352102580570873</c:v>
                </c:pt>
                <c:pt idx="6">
                  <c:v>0.68523304313880729</c:v>
                </c:pt>
                <c:pt idx="7">
                  <c:v>0.68096418133056891</c:v>
                </c:pt>
                <c:pt idx="8">
                  <c:v>0.68355870474416569</c:v>
                </c:pt>
                <c:pt idx="9">
                  <c:v>0.67926580055902119</c:v>
                </c:pt>
                <c:pt idx="10">
                  <c:v>0.68183035878550335</c:v>
                </c:pt>
                <c:pt idx="11">
                  <c:v>0.68302702809435034</c:v>
                </c:pt>
                <c:pt idx="12">
                  <c:v>0.68343883398917726</c:v>
                </c:pt>
                <c:pt idx="13">
                  <c:v>0.68680399639750311</c:v>
                </c:pt>
                <c:pt idx="14">
                  <c:v>0.68596757023418564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ED-8848-B39F-C1D635273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3370143"/>
        <c:axId val="943606287"/>
      </c:lineChart>
      <c:catAx>
        <c:axId val="9433701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943606287"/>
        <c:crosses val="autoZero"/>
        <c:auto val="1"/>
        <c:lblAlgn val="ctr"/>
        <c:lblOffset val="100"/>
        <c:noMultiLvlLbl val="0"/>
      </c:catAx>
      <c:valAx>
        <c:axId val="943606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94337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D2827-2C1D-4ED5-8ECA-759DB0ED9B26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3975" y="1143000"/>
            <a:ext cx="675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6E8B8-92E3-48A0-915B-294FD894C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20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9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3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94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9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五折交叉验证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6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五折交叉验证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9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VAE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91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5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2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7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999" y="942577"/>
            <a:ext cx="9449991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3025045"/>
            <a:ext cx="9449991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2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83963"/>
            <a:ext cx="4063824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829255"/>
            <a:ext cx="6378744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727835"/>
            <a:ext cx="4063824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0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2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306637"/>
            <a:ext cx="2716872" cy="48808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49" y="306637"/>
            <a:ext cx="7993117" cy="48808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7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3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599988" cy="39624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11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1435864"/>
            <a:ext cx="10867490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3854300"/>
            <a:ext cx="10867490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06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1533187"/>
            <a:ext cx="5354995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1533187"/>
            <a:ext cx="5354995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306638"/>
            <a:ext cx="10867490" cy="11132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1" y="1411865"/>
            <a:ext cx="5330385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1" y="2103799"/>
            <a:ext cx="5330385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4" y="1411865"/>
            <a:ext cx="5356636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4" y="2103799"/>
            <a:ext cx="5356636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14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83963"/>
            <a:ext cx="4063824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829255"/>
            <a:ext cx="6378744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727835"/>
            <a:ext cx="4063824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5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306638"/>
            <a:ext cx="1086749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1533187"/>
            <a:ext cx="1086749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5338158"/>
            <a:ext cx="283499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8F45-8D40-405A-9DC7-5FE3BCE545D7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5338158"/>
            <a:ext cx="425249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5338158"/>
            <a:ext cx="283499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32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10" Type="http://schemas.openxmlformats.org/officeDocument/2006/relationships/image" Target="../media/image88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.emf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1.png"/><Relationship Id="rId10" Type="http://schemas.openxmlformats.org/officeDocument/2006/relationships/image" Target="../media/image19.png"/><Relationship Id="rId4" Type="http://schemas.openxmlformats.org/officeDocument/2006/relationships/image" Target="../media/image101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g"/><Relationship Id="rId11" Type="http://schemas.openxmlformats.org/officeDocument/2006/relationships/image" Target="../media/image104.jp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jpg"/><Relationship Id="rId7" Type="http://schemas.openxmlformats.org/officeDocument/2006/relationships/image" Target="../media/image110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10" Type="http://schemas.openxmlformats.org/officeDocument/2006/relationships/image" Target="../media/image113.jpg"/><Relationship Id="rId4" Type="http://schemas.openxmlformats.org/officeDocument/2006/relationships/image" Target="../media/image107.jpg"/><Relationship Id="rId9" Type="http://schemas.openxmlformats.org/officeDocument/2006/relationships/image" Target="../media/image11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115.jpg"/><Relationship Id="rId7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10" Type="http://schemas.openxmlformats.org/officeDocument/2006/relationships/image" Target="../media/image122.jpg"/><Relationship Id="rId4" Type="http://schemas.openxmlformats.org/officeDocument/2006/relationships/image" Target="../media/image116.jpg"/><Relationship Id="rId9" Type="http://schemas.openxmlformats.org/officeDocument/2006/relationships/image" Target="../media/image12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4.jpg"/><Relationship Id="rId7" Type="http://schemas.openxmlformats.org/officeDocument/2006/relationships/image" Target="../media/image128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jpg"/><Relationship Id="rId11" Type="http://schemas.openxmlformats.org/officeDocument/2006/relationships/image" Target="../media/image138.jpg"/><Relationship Id="rId5" Type="http://schemas.openxmlformats.org/officeDocument/2006/relationships/image" Target="../media/image132.jpg"/><Relationship Id="rId10" Type="http://schemas.openxmlformats.org/officeDocument/2006/relationships/image" Target="../media/image137.jpg"/><Relationship Id="rId4" Type="http://schemas.openxmlformats.org/officeDocument/2006/relationships/image" Target="../media/image131.jpg"/><Relationship Id="rId9" Type="http://schemas.openxmlformats.org/officeDocument/2006/relationships/image" Target="../media/image13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3" Type="http://schemas.openxmlformats.org/officeDocument/2006/relationships/image" Target="../media/image140.jpg"/><Relationship Id="rId7" Type="http://schemas.openxmlformats.org/officeDocument/2006/relationships/image" Target="../media/image144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10" Type="http://schemas.openxmlformats.org/officeDocument/2006/relationships/image" Target="../media/image147.jpg"/><Relationship Id="rId4" Type="http://schemas.openxmlformats.org/officeDocument/2006/relationships/image" Target="../media/image141.jpg"/><Relationship Id="rId9" Type="http://schemas.openxmlformats.org/officeDocument/2006/relationships/image" Target="../media/image1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0.png"/><Relationship Id="rId3" Type="http://schemas.openxmlformats.org/officeDocument/2006/relationships/image" Target="../media/image12.jpg"/><Relationship Id="rId7" Type="http://schemas.openxmlformats.org/officeDocument/2006/relationships/image" Target="../media/image5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3229B4-1D48-0490-2CFF-49C60E6D3292}"/>
              </a:ext>
            </a:extLst>
          </p:cNvPr>
          <p:cNvSpPr txBox="1"/>
          <p:nvPr/>
        </p:nvSpPr>
        <p:spPr>
          <a:xfrm>
            <a:off x="321300" y="197929"/>
            <a:ext cx="20528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 </a:t>
            </a:r>
            <a:r>
              <a:rPr lang="en-US" altLang="zh-CN" b="1" dirty="0">
                <a:latin typeface="Times New Roman" panose="02020603050405020304" pitchFamily="18" charset="0"/>
              </a:rPr>
              <a:t>Data Processing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FBAF9C-F27A-1AA4-13CA-925F717D037D}"/>
              </a:ext>
            </a:extLst>
          </p:cNvPr>
          <p:cNvSpPr txBox="1"/>
          <p:nvPr/>
        </p:nvSpPr>
        <p:spPr>
          <a:xfrm>
            <a:off x="330830" y="5209750"/>
            <a:ext cx="201850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 </a:t>
            </a:r>
            <a:r>
              <a:rPr lang="en-US" altLang="zh-CN" b="1" dirty="0">
                <a:latin typeface="Times New Roman" panose="02020603050405020304" pitchFamily="18" charset="0"/>
              </a:rPr>
              <a:t>Data Sampling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92CDEF-D238-D0B2-F45B-5465BAA857E7}"/>
              </a:ext>
            </a:extLst>
          </p:cNvPr>
          <p:cNvSpPr txBox="1"/>
          <p:nvPr/>
        </p:nvSpPr>
        <p:spPr>
          <a:xfrm>
            <a:off x="6752842" y="52190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A04593-04DF-8484-E2E0-5836D9AFF7B8}"/>
              </a:ext>
            </a:extLst>
          </p:cNvPr>
          <p:cNvSpPr txBox="1"/>
          <p:nvPr/>
        </p:nvSpPr>
        <p:spPr>
          <a:xfrm>
            <a:off x="9760191" y="197929"/>
            <a:ext cx="259087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 </a:t>
            </a:r>
            <a:r>
              <a:rPr lang="en-US" altLang="zh-CN" b="1" dirty="0">
                <a:latin typeface="Times New Roman" panose="02020603050405020304" pitchFamily="18" charset="0"/>
              </a:rPr>
              <a:t>Heuristic Method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BCFE08-7548-3B82-B545-1DE1E8BC43B6}"/>
              </a:ext>
            </a:extLst>
          </p:cNvPr>
          <p:cNvSpPr txBox="1"/>
          <p:nvPr/>
        </p:nvSpPr>
        <p:spPr>
          <a:xfrm>
            <a:off x="413232" y="676698"/>
            <a:ext cx="13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Sliding Window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370038-AC3B-15E3-B436-67E3DA7DB9F0}"/>
              </a:ext>
            </a:extLst>
          </p:cNvPr>
          <p:cNvSpPr/>
          <p:nvPr/>
        </p:nvSpPr>
        <p:spPr>
          <a:xfrm>
            <a:off x="452747" y="1052429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BE201C1-E9A5-0244-D41F-D020ACDC424A}"/>
              </a:ext>
            </a:extLst>
          </p:cNvPr>
          <p:cNvCxnSpPr>
            <a:stCxn id="10" idx="3"/>
          </p:cNvCxnSpPr>
          <p:nvPr/>
        </p:nvCxnSpPr>
        <p:spPr>
          <a:xfrm>
            <a:off x="1768860" y="830587"/>
            <a:ext cx="608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C580C03B-F984-5ACB-B668-6275B90E9326}"/>
              </a:ext>
            </a:extLst>
          </p:cNvPr>
          <p:cNvSpPr/>
          <p:nvPr/>
        </p:nvSpPr>
        <p:spPr>
          <a:xfrm>
            <a:off x="814579" y="1051015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20DA8C5-5ED7-E725-9E73-A2E479307EB6}"/>
              </a:ext>
            </a:extLst>
          </p:cNvPr>
          <p:cNvGrpSpPr/>
          <p:nvPr/>
        </p:nvGrpSpPr>
        <p:grpSpPr>
          <a:xfrm>
            <a:off x="386075" y="1806550"/>
            <a:ext cx="4426165" cy="976269"/>
            <a:chOff x="1104900" y="1933624"/>
            <a:chExt cx="4426165" cy="97626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4614F5-DE28-3DF2-8641-9FD84B16C28B}"/>
                </a:ext>
              </a:extLst>
            </p:cNvPr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392593-9AE2-77CD-3C47-D4324AEF4E6A}"/>
                </a:ext>
              </a:extLst>
            </p:cNvPr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32F3A07-0F7C-9B51-16FB-CCA1A9F8CCA0}"/>
                </a:ext>
              </a:extLst>
            </p:cNvPr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A56DC6C-E9C9-290D-D95D-1FC07003158A}"/>
              </a:ext>
            </a:extLst>
          </p:cNvPr>
          <p:cNvGrpSpPr/>
          <p:nvPr/>
        </p:nvGrpSpPr>
        <p:grpSpPr>
          <a:xfrm>
            <a:off x="383108" y="3316748"/>
            <a:ext cx="4429119" cy="972476"/>
            <a:chOff x="1089923" y="3190237"/>
            <a:chExt cx="4429119" cy="97247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F8E3FD-5E6C-7C52-644E-45E290303738}"/>
                </a:ext>
              </a:extLst>
            </p:cNvPr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8418DE4-44EB-BF21-F0D5-15C936F63740}"/>
                </a:ext>
              </a:extLst>
            </p:cNvPr>
            <p:cNvSpPr/>
            <p:nvPr/>
          </p:nvSpPr>
          <p:spPr>
            <a:xfrm>
              <a:off x="1101325" y="3506163"/>
              <a:ext cx="441771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DDEEA43-7D9F-A8E6-9BB6-FBFFDC98429E}"/>
              </a:ext>
            </a:extLst>
          </p:cNvPr>
          <p:cNvGrpSpPr/>
          <p:nvPr/>
        </p:nvGrpSpPr>
        <p:grpSpPr>
          <a:xfrm>
            <a:off x="4875311" y="1818492"/>
            <a:ext cx="1463893" cy="964327"/>
            <a:chOff x="5594136" y="1945566"/>
            <a:chExt cx="1463893" cy="96432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7F06E4-3F82-18C3-FE96-EB0521F7EA4C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3A9EDCB-B2E2-D837-4B0B-8F7CF2E735D9}"/>
                </a:ext>
              </a:extLst>
            </p:cNvPr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>
            <a:extLst>
              <a:ext uri="{FF2B5EF4-FFF2-40B4-BE49-F238E27FC236}">
                <a16:creationId xmlns:a16="http://schemas.microsoft.com/office/drawing/2014/main" id="{3A060C8F-3A89-D531-00E1-FB0949B9E2B2}"/>
              </a:ext>
            </a:extLst>
          </p:cNvPr>
          <p:cNvSpPr/>
          <p:nvPr/>
        </p:nvSpPr>
        <p:spPr>
          <a:xfrm>
            <a:off x="2876811" y="1711618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E5DBA352-2376-8592-B2DA-C72452989B47}"/>
              </a:ext>
            </a:extLst>
          </p:cNvPr>
          <p:cNvSpPr/>
          <p:nvPr/>
        </p:nvSpPr>
        <p:spPr>
          <a:xfrm>
            <a:off x="2876811" y="301392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A0F428-3E64-19FE-32CA-F1EBC1757B5E}"/>
              </a:ext>
            </a:extLst>
          </p:cNvPr>
          <p:cNvSpPr/>
          <p:nvPr/>
        </p:nvSpPr>
        <p:spPr>
          <a:xfrm>
            <a:off x="328927" y="575410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89379E-3C00-8E7A-073F-9E13F5221FB4}"/>
              </a:ext>
            </a:extLst>
          </p:cNvPr>
          <p:cNvSpPr/>
          <p:nvPr/>
        </p:nvSpPr>
        <p:spPr>
          <a:xfrm>
            <a:off x="331233" y="3228740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6BFB2F3-30C1-E93C-DE26-BBDB1B3744EB}"/>
              </a:ext>
            </a:extLst>
          </p:cNvPr>
          <p:cNvGrpSpPr/>
          <p:nvPr/>
        </p:nvGrpSpPr>
        <p:grpSpPr>
          <a:xfrm>
            <a:off x="4864356" y="3328614"/>
            <a:ext cx="1463893" cy="964327"/>
            <a:chOff x="5594136" y="1945566"/>
            <a:chExt cx="1463893" cy="96432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4E6E725-156D-F795-41D0-52117F1A4C21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449644C-92DB-A162-A846-89F62466C94C}"/>
                </a:ext>
              </a:extLst>
            </p:cNvPr>
            <p:cNvSpPr/>
            <p:nvPr/>
          </p:nvSpPr>
          <p:spPr>
            <a:xfrm>
              <a:off x="5605083" y="2253343"/>
              <a:ext cx="1452946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82D57A4-0906-B99D-D1EC-37981E382CAE}"/>
              </a:ext>
            </a:extLst>
          </p:cNvPr>
          <p:cNvCxnSpPr>
            <a:cxnSpLocks/>
          </p:cNvCxnSpPr>
          <p:nvPr/>
        </p:nvCxnSpPr>
        <p:spPr>
          <a:xfrm>
            <a:off x="4843771" y="1038344"/>
            <a:ext cx="0" cy="32508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F6445B68-4C0B-3F87-B0B9-7AD1BD0324B5}"/>
              </a:ext>
            </a:extLst>
          </p:cNvPr>
          <p:cNvGrpSpPr/>
          <p:nvPr/>
        </p:nvGrpSpPr>
        <p:grpSpPr>
          <a:xfrm>
            <a:off x="383217" y="4417854"/>
            <a:ext cx="5964917" cy="686101"/>
            <a:chOff x="61913" y="5007169"/>
            <a:chExt cx="5964917" cy="6861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67BC56-DA9A-8573-4F4F-443E6EA2E16B}"/>
                </a:ext>
              </a:extLst>
            </p:cNvPr>
            <p:cNvSpPr txBox="1"/>
            <p:nvPr/>
          </p:nvSpPr>
          <p:spPr>
            <a:xfrm>
              <a:off x="2307105" y="5292268"/>
              <a:ext cx="2079415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A627FE-2206-AF69-F29F-97A68BA6D2D6}"/>
                </a:ext>
              </a:extLst>
            </p:cNvPr>
            <p:cNvSpPr txBox="1"/>
            <p:nvPr/>
          </p:nvSpPr>
          <p:spPr>
            <a:xfrm>
              <a:off x="88978" y="5292269"/>
              <a:ext cx="212910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E0BB89-D763-0358-30A0-CBB7A398B569}"/>
                </a:ext>
              </a:extLst>
            </p:cNvPr>
            <p:cNvSpPr txBox="1"/>
            <p:nvPr/>
          </p:nvSpPr>
          <p:spPr>
            <a:xfrm>
              <a:off x="4445635" y="5292267"/>
              <a:ext cx="154721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B9E441E-337C-6879-3380-44DC7637290A}"/>
                </a:ext>
              </a:extLst>
            </p:cNvPr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>
            <a:extLst>
              <a:ext uri="{FF2B5EF4-FFF2-40B4-BE49-F238E27FC236}">
                <a16:creationId xmlns:a16="http://schemas.microsoft.com/office/drawing/2014/main" id="{0DC20D99-7489-8406-9156-6C6CD1E69510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H="1">
            <a:off x="383217" y="3129913"/>
            <a:ext cx="2388564" cy="1630992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D7F4AAD-4644-6ECD-C465-9F8ECAC81BCC}"/>
              </a:ext>
            </a:extLst>
          </p:cNvPr>
          <p:cNvSpPr/>
          <p:nvPr/>
        </p:nvSpPr>
        <p:spPr>
          <a:xfrm rot="16200000">
            <a:off x="6456564" y="37896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28B3228C-9194-262B-5045-7D748B86C605}"/>
                  </a:ext>
                </a:extLst>
              </p:cNvPr>
              <p:cNvSpPr/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Sample Size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endParaRPr lang="zh-CN" altLang="en-US" sz="14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28B3228C-9194-262B-5045-7D748B86C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blipFill>
                <a:blip r:embed="rId3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箭头: 下 122">
            <a:extLst>
              <a:ext uri="{FF2B5EF4-FFF2-40B4-BE49-F238E27FC236}">
                <a16:creationId xmlns:a16="http://schemas.microsoft.com/office/drawing/2014/main" id="{B75C51A2-D766-DBB6-B98C-6112C52E2A42}"/>
              </a:ext>
            </a:extLst>
          </p:cNvPr>
          <p:cNvSpPr/>
          <p:nvPr/>
        </p:nvSpPr>
        <p:spPr>
          <a:xfrm rot="16200000">
            <a:off x="9478017" y="1286899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390766-9B49-BAC5-E23E-F7A4E472E9F0}"/>
              </a:ext>
            </a:extLst>
          </p:cNvPr>
          <p:cNvSpPr/>
          <p:nvPr/>
        </p:nvSpPr>
        <p:spPr>
          <a:xfrm>
            <a:off x="6752839" y="575410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A315203-0D08-9CB1-9E84-F6F9948254A8}"/>
              </a:ext>
            </a:extLst>
          </p:cNvPr>
          <p:cNvGrpSpPr/>
          <p:nvPr/>
        </p:nvGrpSpPr>
        <p:grpSpPr>
          <a:xfrm>
            <a:off x="6797574" y="4056111"/>
            <a:ext cx="2607866" cy="1096323"/>
            <a:chOff x="3549175" y="6708404"/>
            <a:chExt cx="2607866" cy="1096323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F0A4C2B-0495-A183-ACD1-E665865AD3EA}"/>
                </a:ext>
              </a:extLst>
            </p:cNvPr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4EE6179-4017-A3E9-F38A-61B31CD0B236}"/>
                </a:ext>
              </a:extLst>
            </p:cNvPr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E7CEBD74-BD58-383F-A134-3CA2185CB839}"/>
                </a:ext>
              </a:extLst>
            </p:cNvPr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D2ABAEDF-7D3C-CE8A-78E0-E84D325290C1}"/>
                </a:ext>
              </a:extLst>
            </p:cNvPr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UTS</a:t>
              </a: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-AD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07BA50A-CFF3-8D7A-838D-DAF906469E2A}"/>
                </a:ext>
              </a:extLst>
            </p:cNvPr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6C6073F-5C4A-D22C-8A15-76225D35330A}"/>
                </a:ext>
              </a:extLst>
            </p:cNvPr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96DF663-7275-85A2-D3B0-CF3D9BF06385}"/>
                </a:ext>
              </a:extLst>
            </p:cNvPr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CA64D99-AFAB-97B8-40C8-91C133B1E555}"/>
                </a:ext>
              </a:extLst>
            </p:cNvPr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>
            <a:extLst>
              <a:ext uri="{FF2B5EF4-FFF2-40B4-BE49-F238E27FC236}">
                <a16:creationId xmlns:a16="http://schemas.microsoft.com/office/drawing/2014/main" id="{25FCE2C3-5BC8-8E4F-7603-6BCF0239AB4D}"/>
              </a:ext>
            </a:extLst>
          </p:cNvPr>
          <p:cNvSpPr/>
          <p:nvPr/>
        </p:nvSpPr>
        <p:spPr>
          <a:xfrm rot="10800000">
            <a:off x="7942919" y="3560113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EE42AA8-1D15-807C-B224-49B7A5156A0B}"/>
              </a:ext>
            </a:extLst>
          </p:cNvPr>
          <p:cNvGrpSpPr/>
          <p:nvPr/>
        </p:nvGrpSpPr>
        <p:grpSpPr>
          <a:xfrm>
            <a:off x="6842038" y="763761"/>
            <a:ext cx="2196074" cy="563714"/>
            <a:chOff x="6115328" y="3644363"/>
            <a:chExt cx="2196074" cy="56371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85C9E6BA-F122-CB20-4EEE-0C9C1BB4B8AA}"/>
                </a:ext>
              </a:extLst>
            </p:cNvPr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7379144-2A65-2E51-BDDF-1181C4949D79}"/>
                  </a:ext>
                </a:extLst>
              </p:cNvPr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91049A3C-5BE7-FDF9-038C-178785FA4AEF}"/>
                  </a:ext>
                </a:extLst>
              </p:cNvPr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F1C2D6BF-6385-60DD-47C7-06A530F9C5D6}"/>
                  </a:ext>
                </a:extLst>
              </p:cNvPr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DBF58C1-2A43-23B5-E0DE-79C8B6A02546}"/>
                </a:ext>
              </a:extLst>
            </p:cNvPr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/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B31EF7B9-8688-420C-8252-8BFED1BB0830}"/>
              </a:ext>
            </a:extLst>
          </p:cNvPr>
          <p:cNvSpPr/>
          <p:nvPr/>
        </p:nvSpPr>
        <p:spPr>
          <a:xfrm>
            <a:off x="9760190" y="563137"/>
            <a:ext cx="259087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>
            <a:extLst>
              <a:ext uri="{FF2B5EF4-FFF2-40B4-BE49-F238E27FC236}">
                <a16:creationId xmlns:a16="http://schemas.microsoft.com/office/drawing/2014/main" id="{65316639-5BBF-8398-6F8A-ADD57093EF57}"/>
              </a:ext>
            </a:extLst>
          </p:cNvPr>
          <p:cNvCxnSpPr>
            <a:cxnSpLocks/>
            <a:stCxn id="148" idx="3"/>
            <a:endCxn id="7" idx="3"/>
          </p:cNvCxnSpPr>
          <p:nvPr/>
        </p:nvCxnSpPr>
        <p:spPr>
          <a:xfrm flipH="1">
            <a:off x="2349331" y="3530046"/>
            <a:ext cx="9739958" cy="1864370"/>
          </a:xfrm>
          <a:prstGeom prst="bentConnector3">
            <a:avLst>
              <a:gd name="adj1" fmla="val -23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30CF6E9D-A6CE-283C-4DA1-1929EE7DC38F}"/>
              </a:ext>
            </a:extLst>
          </p:cNvPr>
          <p:cNvSpPr/>
          <p:nvPr/>
        </p:nvSpPr>
        <p:spPr>
          <a:xfrm>
            <a:off x="6300099" y="5273050"/>
            <a:ext cx="252029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Increase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Size</a:t>
            </a:r>
            <a:endParaRPr lang="zh-CN" altLang="en-US" sz="1400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9840F44-49A1-9ED8-9C0D-021601DF8C00}"/>
              </a:ext>
            </a:extLst>
          </p:cNvPr>
          <p:cNvCxnSpPr>
            <a:cxnSpLocks/>
            <a:stCxn id="148" idx="2"/>
            <a:endCxn id="187" idx="0"/>
          </p:cNvCxnSpPr>
          <p:nvPr/>
        </p:nvCxnSpPr>
        <p:spPr>
          <a:xfrm>
            <a:off x="11080498" y="3807561"/>
            <a:ext cx="8517" cy="24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948C5B10-7E04-68CC-7653-490919249E5B}"/>
              </a:ext>
            </a:extLst>
          </p:cNvPr>
          <p:cNvSpPr/>
          <p:nvPr/>
        </p:nvSpPr>
        <p:spPr>
          <a:xfrm>
            <a:off x="9924898" y="675461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B34C1E60-6CBA-DD85-0E1A-046F44775834}"/>
              </a:ext>
            </a:extLst>
          </p:cNvPr>
          <p:cNvCxnSpPr>
            <a:cxnSpLocks/>
            <a:stCxn id="141" idx="2"/>
            <a:endCxn id="148" idx="0"/>
          </p:cNvCxnSpPr>
          <p:nvPr/>
        </p:nvCxnSpPr>
        <p:spPr>
          <a:xfrm>
            <a:off x="11070359" y="2715676"/>
            <a:ext cx="10139" cy="536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4C434F-0DAC-2144-B850-F49C38BF81AD}"/>
              </a:ext>
            </a:extLst>
          </p:cNvPr>
          <p:cNvGrpSpPr/>
          <p:nvPr/>
        </p:nvGrpSpPr>
        <p:grpSpPr>
          <a:xfrm>
            <a:off x="9805471" y="714197"/>
            <a:ext cx="2063176" cy="1950505"/>
            <a:chOff x="10002494" y="661738"/>
            <a:chExt cx="2063176" cy="1950505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7D960DCE-9619-D669-4D95-57F982397DF3}"/>
                </a:ext>
              </a:extLst>
            </p:cNvPr>
            <p:cNvGrpSpPr/>
            <p:nvPr/>
          </p:nvGrpSpPr>
          <p:grpSpPr>
            <a:xfrm>
              <a:off x="10002494" y="913688"/>
              <a:ext cx="1943991" cy="1698555"/>
              <a:chOff x="6552293" y="1502557"/>
              <a:chExt cx="1943991" cy="1698555"/>
            </a:xfrm>
          </p:grpSpPr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54172E58-22B3-55F0-760C-D900612FB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484" y="2743246"/>
                <a:ext cx="153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E5C8031A-8495-BC0D-42F7-C1048347F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4688" y="1502557"/>
                <a:ext cx="0" cy="14894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FDA1FCE2-3BB2-2ADA-AA8E-896921926768}"/>
                  </a:ext>
                </a:extLst>
              </p:cNvPr>
              <p:cNvSpPr/>
              <p:nvPr/>
            </p:nvSpPr>
            <p:spPr>
              <a:xfrm>
                <a:off x="7146953" y="2917893"/>
                <a:ext cx="1233592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Sample Size</a:t>
                </a:r>
                <a:endParaRPr lang="zh-CN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395C2160-1BC3-B7CA-6207-50887725537F}"/>
                  </a:ext>
                </a:extLst>
              </p:cNvPr>
              <p:cNvSpPr/>
              <p:nvPr/>
            </p:nvSpPr>
            <p:spPr>
              <a:xfrm>
                <a:off x="6552293" y="1584109"/>
                <a:ext cx="515208" cy="11671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Model Accuracy</a:t>
                </a:r>
                <a:endParaRPr lang="zh-CN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B54FCDC8-B5FF-84B2-569A-743ABAE8DCE6}"/>
                  </a:ext>
                </a:extLst>
              </p:cNvPr>
              <p:cNvSpPr/>
              <p:nvPr/>
            </p:nvSpPr>
            <p:spPr>
              <a:xfrm>
                <a:off x="8154485" y="1791404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2A5D08BF-16AA-6D53-837A-088D7EEE93F1}"/>
                  </a:ext>
                </a:extLst>
              </p:cNvPr>
              <p:cNvSpPr/>
              <p:nvPr/>
            </p:nvSpPr>
            <p:spPr>
              <a:xfrm>
                <a:off x="7690893" y="1996263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EECBDB22-7A8F-3BBF-24A7-8E0B238CF81A}"/>
                  </a:ext>
                </a:extLst>
              </p:cNvPr>
              <p:cNvGrpSpPr/>
              <p:nvPr/>
            </p:nvGrpSpPr>
            <p:grpSpPr>
              <a:xfrm>
                <a:off x="7208012" y="2254323"/>
                <a:ext cx="316116" cy="700310"/>
                <a:chOff x="7208012" y="2134249"/>
                <a:chExt cx="316116" cy="700310"/>
              </a:xfrm>
            </p:grpSpPr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B39BD3AA-8B23-7782-05A9-CD239423E091}"/>
                    </a:ext>
                  </a:extLst>
                </p:cNvPr>
                <p:cNvSpPr/>
                <p:nvPr/>
              </p:nvSpPr>
              <p:spPr>
                <a:xfrm>
                  <a:off x="7251559" y="2134249"/>
                  <a:ext cx="196627" cy="4768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矩形: 圆角 117">
                      <a:extLst>
                        <a:ext uri="{FF2B5EF4-FFF2-40B4-BE49-F238E27FC236}">
                          <a16:creationId xmlns:a16="http://schemas.microsoft.com/office/drawing/2014/main" id="{1ED9882C-5C94-3F9F-A7EF-CAC9ECDAD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18" name="矩形: 圆角 117">
                      <a:extLst>
                        <a:ext uri="{FF2B5EF4-FFF2-40B4-BE49-F238E27FC236}">
                          <a16:creationId xmlns:a16="http://schemas.microsoft.com/office/drawing/2014/main" id="{1ED9882C-5C94-3F9F-A7EF-CAC9ECDAD38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6" name="右大括号 165">
              <a:extLst>
                <a:ext uri="{FF2B5EF4-FFF2-40B4-BE49-F238E27FC236}">
                  <a16:creationId xmlns:a16="http://schemas.microsoft.com/office/drawing/2014/main" id="{B6622F4C-0BC9-738A-1EC0-36E6135C555F}"/>
                </a:ext>
              </a:extLst>
            </p:cNvPr>
            <p:cNvSpPr/>
            <p:nvPr/>
          </p:nvSpPr>
          <p:spPr>
            <a:xfrm rot="10800000">
              <a:off x="11537361" y="1212346"/>
              <a:ext cx="58265" cy="46277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ACA2A402-41A2-2727-0A47-8A4A2F160C9E}"/>
                    </a:ext>
                  </a:extLst>
                </p:cNvPr>
                <p:cNvSpPr txBox="1"/>
                <p:nvPr/>
              </p:nvSpPr>
              <p:spPr>
                <a:xfrm>
                  <a:off x="11171291" y="1191119"/>
                  <a:ext cx="35214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𝑎𝑐𝑐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ACA2A402-41A2-2727-0A47-8A4A2F160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1291" y="1191119"/>
                  <a:ext cx="352148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4286" r="-25000" b="-25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567940AC-6374-7B7E-6257-16B4C1EE6295}"/>
                    </a:ext>
                  </a:extLst>
                </p:cNvPr>
                <p:cNvSpPr/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Calculate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567940AC-6374-7B7E-6257-16B4C1EE6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blipFill>
                  <a:blip r:embed="rId7"/>
                  <a:stretch>
                    <a:fillRect t="-3846" b="-153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77" name="表格 177">
            <a:extLst>
              <a:ext uri="{FF2B5EF4-FFF2-40B4-BE49-F238E27FC236}">
                <a16:creationId xmlns:a16="http://schemas.microsoft.com/office/drawing/2014/main" id="{49C2A47D-A207-DF4F-C463-5C19BF408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62835"/>
              </p:ext>
            </p:extLst>
          </p:nvPr>
        </p:nvGraphicFramePr>
        <p:xfrm>
          <a:off x="6837287" y="1474630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1983646406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1823139739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396401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565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523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82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409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13133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/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blipFill>
                <a:blip r:embed="rId8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5C962ED5-193E-DD8F-4D80-FA928765CA2C}"/>
              </a:ext>
            </a:extLst>
          </p:cNvPr>
          <p:cNvGrpSpPr/>
          <p:nvPr/>
        </p:nvGrpSpPr>
        <p:grpSpPr>
          <a:xfrm>
            <a:off x="10120053" y="4055446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C91205B-D065-DF07-3A80-A69C7A3E22C8}"/>
                </a:ext>
              </a:extLst>
            </p:cNvPr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0FDE5F11-2ECE-EB47-D236-8C1756C2031F}"/>
              </a:ext>
            </a:extLst>
          </p:cNvPr>
          <p:cNvSpPr txBox="1"/>
          <p:nvPr/>
        </p:nvSpPr>
        <p:spPr>
          <a:xfrm>
            <a:off x="11030043" y="3744056"/>
            <a:ext cx="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AFFD9B3-F3CE-9687-A60E-0AD7BD8CED7A}"/>
              </a:ext>
            </a:extLst>
          </p:cNvPr>
          <p:cNvSpPr txBox="1"/>
          <p:nvPr/>
        </p:nvSpPr>
        <p:spPr>
          <a:xfrm>
            <a:off x="11861329" y="3239359"/>
            <a:ext cx="41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32F688D-96BC-374A-0428-4D759F1F1427}"/>
              </a:ext>
            </a:extLst>
          </p:cNvPr>
          <p:cNvSpPr>
            <a:spLocks noChangeAspect="1"/>
          </p:cNvSpPr>
          <p:nvPr/>
        </p:nvSpPr>
        <p:spPr>
          <a:xfrm>
            <a:off x="8809323" y="3649796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F86CC9-23CE-B549-B35F-B715E0B4807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8" y="1038164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BAE1011-1FE3-224F-BB25-CF05A4F9AA51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/>
        </p:blipFill>
        <p:spPr>
          <a:xfrm>
            <a:off x="4920070" y="2167129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76207D-AE06-7A4D-BE2D-FE53A2B46647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/>
        </p:blipFill>
        <p:spPr>
          <a:xfrm>
            <a:off x="5598589" y="2165913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1387251-45DD-3248-BE6D-A8522536CE06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/>
        </p:blipFill>
        <p:spPr>
          <a:xfrm>
            <a:off x="4068881" y="2153639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A524ABD-D771-4142-87F9-23F0522C987A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/>
        </p:blipFill>
        <p:spPr>
          <a:xfrm>
            <a:off x="2820808" y="2153639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5E94FF8A-E4EF-F946-8652-BAF995795B09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/>
        </p:blipFill>
        <p:spPr>
          <a:xfrm>
            <a:off x="2026802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803C4F2-83AB-2B49-904E-3C5186CE25CA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-1249" r="74960" b="1249"/>
          <a:stretch/>
        </p:blipFill>
        <p:spPr>
          <a:xfrm>
            <a:off x="1232795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873A52E-4C33-214E-BAF1-1D6125628D38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/>
        </p:blipFill>
        <p:spPr>
          <a:xfrm>
            <a:off x="438788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8C0FBC3-A1E8-7E45-AEDC-59A7873AB5F7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/>
        </p:blipFill>
        <p:spPr>
          <a:xfrm>
            <a:off x="437752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0AA7708C-1BF5-6040-AFEB-23E40620A998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/>
        </p:blipFill>
        <p:spPr>
          <a:xfrm>
            <a:off x="1641737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96FF2F2-C5FA-A941-AD41-9DC8C35A37DA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/>
        </p:blipFill>
        <p:spPr>
          <a:xfrm>
            <a:off x="2845722" y="3667270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48F326BB-A57D-4940-83D5-1B208CABBC88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/>
        </p:blipFill>
        <p:spPr>
          <a:xfrm>
            <a:off x="4048824" y="3667270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9825211C-AA65-D64A-B117-310826D2466E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/>
        </p:blipFill>
        <p:spPr>
          <a:xfrm>
            <a:off x="4923913" y="3667270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27B2F09-DB0D-3245-B345-20C224FFA407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/>
        </p:blipFill>
        <p:spPr>
          <a:xfrm>
            <a:off x="5602432" y="3667270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3" name="文本框 21">
            <a:extLst>
              <a:ext uri="{FF2B5EF4-FFF2-40B4-BE49-F238E27FC236}">
                <a16:creationId xmlns:a16="http://schemas.microsoft.com/office/drawing/2014/main" id="{FA088666-5E7E-C448-A236-95F228312AE8}"/>
              </a:ext>
            </a:extLst>
          </p:cNvPr>
          <p:cNvSpPr txBox="1"/>
          <p:nvPr/>
        </p:nvSpPr>
        <p:spPr>
          <a:xfrm rot="5400000">
            <a:off x="11419258" y="1555776"/>
            <a:ext cx="118748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Scaling laws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矩形: 圆角 117">
                <a:extLst>
                  <a:ext uri="{FF2B5EF4-FFF2-40B4-BE49-F238E27FC236}">
                    <a16:creationId xmlns:a16="http://schemas.microsoft.com/office/drawing/2014/main" id="{D26BDB5B-33C8-CD4D-9874-0EA074C7813B}"/>
                  </a:ext>
                </a:extLst>
              </p:cNvPr>
              <p:cNvSpPr/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1" name="矩形: 圆角 117">
                <a:extLst>
                  <a:ext uri="{FF2B5EF4-FFF2-40B4-BE49-F238E27FC236}">
                    <a16:creationId xmlns:a16="http://schemas.microsoft.com/office/drawing/2014/main" id="{D26BDB5B-33C8-CD4D-9874-0EA074C7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blipFill>
                <a:blip r:embed="rId12"/>
                <a:stretch>
                  <a:fillRect l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矩形: 圆角 117">
                <a:extLst>
                  <a:ext uri="{FF2B5EF4-FFF2-40B4-BE49-F238E27FC236}">
                    <a16:creationId xmlns:a16="http://schemas.microsoft.com/office/drawing/2014/main" id="{71B4BF36-3F3D-2343-869A-41BF68CC6C07}"/>
                  </a:ext>
                </a:extLst>
              </p:cNvPr>
              <p:cNvSpPr/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" name="矩形: 圆角 117">
                <a:extLst>
                  <a:ext uri="{FF2B5EF4-FFF2-40B4-BE49-F238E27FC236}">
                    <a16:creationId xmlns:a16="http://schemas.microsoft.com/office/drawing/2014/main" id="{71B4BF36-3F3D-2343-869A-41BF68CC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5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4074ED-F725-5047-9891-D506E06BC1FB}"/>
                  </a:ext>
                </a:extLst>
              </p:cNvPr>
              <p:cNvSpPr/>
              <p:nvPr/>
            </p:nvSpPr>
            <p:spPr>
              <a:xfrm>
                <a:off x="2130255" y="292894"/>
                <a:ext cx="1440000" cy="165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4074ED-F725-5047-9891-D506E06B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55" y="292894"/>
                <a:ext cx="1440000" cy="165600"/>
              </a:xfrm>
              <a:prstGeom prst="rect">
                <a:avLst/>
              </a:prstGeom>
              <a:blipFill>
                <a:blip r:embed="rId2"/>
                <a:stretch>
                  <a:fillRect t="-21429" b="-4285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C90AD8F-DDD1-754F-8EEB-0B9B9787E69B}"/>
              </a:ext>
            </a:extLst>
          </p:cNvPr>
          <p:cNvSpPr/>
          <p:nvPr/>
        </p:nvSpPr>
        <p:spPr>
          <a:xfrm>
            <a:off x="2130255" y="639997"/>
            <a:ext cx="1440000" cy="16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Conv1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1FC0156-BEB5-E242-907B-CA50DA5EB98C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2850255" y="458494"/>
            <a:ext cx="0" cy="181503"/>
          </a:xfrm>
          <a:prstGeom prst="straightConnector1">
            <a:avLst/>
          </a:prstGeom>
          <a:ln cap="rnd">
            <a:solidFill>
              <a:schemeClr val="accent5">
                <a:lumMod val="60000"/>
                <a:lumOff val="40000"/>
              </a:schemeClr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3D6CC09-40A2-CD47-AD48-57997F663601}"/>
              </a:ext>
            </a:extLst>
          </p:cNvPr>
          <p:cNvSpPr/>
          <p:nvPr/>
        </p:nvSpPr>
        <p:spPr>
          <a:xfrm>
            <a:off x="2130255" y="983500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Polling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857E2D2-641A-D046-AFC3-9CFFF48260A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850255" y="801997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CBB4711-0540-DB4A-9B87-29E5170A400E}"/>
              </a:ext>
            </a:extLst>
          </p:cNvPr>
          <p:cNvSpPr/>
          <p:nvPr/>
        </p:nvSpPr>
        <p:spPr>
          <a:xfrm>
            <a:off x="2130255" y="1327588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Conv2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D0B7EF-2B2B-1E40-8A7F-D956AE375049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850255" y="1146085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FBB4A69-766D-9045-90E6-CE1800776536}"/>
              </a:ext>
            </a:extLst>
          </p:cNvPr>
          <p:cNvSpPr/>
          <p:nvPr/>
        </p:nvSpPr>
        <p:spPr>
          <a:xfrm>
            <a:off x="2130255" y="1671676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Polling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2CA7354-0AC2-DA48-B541-6346FFBCE970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2850255" y="1490173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212F439-21F6-5147-9845-BE42867BF6CE}"/>
              </a:ext>
            </a:extLst>
          </p:cNvPr>
          <p:cNvSpPr/>
          <p:nvPr/>
        </p:nvSpPr>
        <p:spPr>
          <a:xfrm>
            <a:off x="2130255" y="2015764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Dense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7EA19F6-CCE4-044A-99A5-EB8A53C13E21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>
            <a:off x="2850255" y="1834261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067618-6B5F-FA4C-A8E4-EFDC4B0A064C}"/>
              </a:ext>
            </a:extLst>
          </p:cNvPr>
          <p:cNvSpPr/>
          <p:nvPr/>
        </p:nvSpPr>
        <p:spPr>
          <a:xfrm>
            <a:off x="2130255" y="2359849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6BCBD13-DAFF-1C49-AB6A-656EE3605531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>
            <a:off x="2850255" y="2178349"/>
            <a:ext cx="0" cy="1815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32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EC970-D2F4-164A-B295-9A1A131ACA56}"/>
              </a:ext>
            </a:extLst>
          </p:cNvPr>
          <p:cNvSpPr/>
          <p:nvPr/>
        </p:nvSpPr>
        <p:spPr>
          <a:xfrm>
            <a:off x="527538" y="0"/>
            <a:ext cx="9254415" cy="3429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解释：“一个窗口</a:t>
            </a:r>
            <a:r>
              <a:rPr lang="en-US" altLang="zh-CN" dirty="0">
                <a:solidFill>
                  <a:srgbClr val="FF0000"/>
                </a:solidFill>
              </a:rPr>
              <a:t>"</a:t>
            </a:r>
            <a:r>
              <a:rPr lang="zh-CN" altLang="en-US" dirty="0"/>
              <a:t>得到的模型精度与</a:t>
            </a:r>
            <a:r>
              <a:rPr lang="zh-CN" altLang="en-US" dirty="0">
                <a:solidFill>
                  <a:srgbClr val="FF0000"/>
                </a:solidFill>
              </a:rPr>
              <a:t>“全量窗口”</a:t>
            </a:r>
            <a:r>
              <a:rPr lang="zh-CN" altLang="en-US" dirty="0"/>
              <a:t>得到的模型精度可能</a:t>
            </a:r>
            <a:r>
              <a:rPr lang="zh-CN" altLang="en-US" dirty="0">
                <a:solidFill>
                  <a:srgbClr val="FF0000"/>
                </a:solidFill>
              </a:rPr>
              <a:t>相等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16EE72-D3D6-DB4C-99F6-AA09676A2411}"/>
              </a:ext>
            </a:extLst>
          </p:cNvPr>
          <p:cNvSpPr/>
          <p:nvPr/>
        </p:nvSpPr>
        <p:spPr>
          <a:xfrm>
            <a:off x="527538" y="408435"/>
            <a:ext cx="9254415" cy="11044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F37101-1BE8-764D-878C-E685C067A309}"/>
              </a:ext>
            </a:extLst>
          </p:cNvPr>
          <p:cNvGrpSpPr/>
          <p:nvPr/>
        </p:nvGrpSpPr>
        <p:grpSpPr>
          <a:xfrm>
            <a:off x="527538" y="428086"/>
            <a:ext cx="9187962" cy="2651507"/>
            <a:chOff x="527538" y="422316"/>
            <a:chExt cx="12072450" cy="32362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58E39-0438-F64A-96ED-A61C5923B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10852" b="17257"/>
            <a:stretch/>
          </p:blipFill>
          <p:spPr>
            <a:xfrm>
              <a:off x="631974" y="707910"/>
              <a:ext cx="11968014" cy="9689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C0777-5D5E-FE49-B488-F4C0DEFD2401}"/>
                </a:ext>
              </a:extLst>
            </p:cNvPr>
            <p:cNvSpPr txBox="1"/>
            <p:nvPr/>
          </p:nvSpPr>
          <p:spPr>
            <a:xfrm>
              <a:off x="631974" y="422316"/>
              <a:ext cx="362409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N" sz="1000" dirty="0"/>
                <a:t>①原始单变量时间序列数据</a:t>
              </a:r>
              <a:r>
                <a:rPr lang="en-US" altLang="zh-CN" sz="1000" dirty="0"/>
                <a:t>(</a:t>
              </a:r>
              <a:r>
                <a:rPr lang="en-US" altLang="zh-CN" sz="1000" dirty="0" err="1"/>
                <a:t>UTS</a:t>
              </a:r>
              <a:r>
                <a:rPr lang="en-US" altLang="zh-CN" sz="1000" dirty="0"/>
                <a:t>)</a:t>
              </a:r>
              <a:endParaRPr lang="en-CN" sz="10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5819B5-DBCC-6142-8551-678F48C7F0C8}"/>
                </a:ext>
              </a:extLst>
            </p:cNvPr>
            <p:cNvGrpSpPr/>
            <p:nvPr/>
          </p:nvGrpSpPr>
          <p:grpSpPr>
            <a:xfrm>
              <a:off x="631974" y="2390291"/>
              <a:ext cx="11868411" cy="978868"/>
              <a:chOff x="631974" y="1934016"/>
              <a:chExt cx="11868411" cy="97886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A8245-2DA3-5E4E-A87C-0D54E67D7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6" t="11471" r="90177" b="17257"/>
              <a:stretch/>
            </p:blipFill>
            <p:spPr>
              <a:xfrm>
                <a:off x="631974" y="1934016"/>
                <a:ext cx="763689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B3D446C-C27A-BF4D-9B7F-4E0427C5B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19" t="11471" r="81374" b="17257"/>
              <a:stretch/>
            </p:blipFill>
            <p:spPr>
              <a:xfrm>
                <a:off x="1879601" y="1943983"/>
                <a:ext cx="763688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14CA5D8-FDBB-1F4E-9D9D-C7E72BB91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8" t="11471" r="74025" b="17257"/>
              <a:stretch/>
            </p:blipFill>
            <p:spPr>
              <a:xfrm>
                <a:off x="2917705" y="1943983"/>
                <a:ext cx="763686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DC597CB-2B1E-B149-91A6-9B90C6D1E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19" t="11471" r="66675" b="17257"/>
              <a:stretch/>
            </p:blipFill>
            <p:spPr>
              <a:xfrm>
                <a:off x="3955807" y="1939925"/>
                <a:ext cx="763686" cy="968901"/>
              </a:xfrm>
              <a:prstGeom prst="rect">
                <a:avLst/>
              </a:prstGeom>
              <a:ln w="34925">
                <a:solidFill>
                  <a:srgbClr val="FF0000"/>
                </a:solidFill>
                <a:prstDash val="solid"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F984F4E-865F-9440-92D7-46AB8BDB6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97" t="11471" r="11597" b="17257"/>
              <a:stretch/>
            </p:blipFill>
            <p:spPr>
              <a:xfrm>
                <a:off x="11736698" y="1943983"/>
                <a:ext cx="763687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24D556-3189-D549-AF76-142EA117F7D0}"/>
                  </a:ext>
                </a:extLst>
              </p:cNvPr>
              <p:cNvSpPr txBox="1"/>
              <p:nvPr/>
            </p:nvSpPr>
            <p:spPr>
              <a:xfrm>
                <a:off x="7962638" y="223380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......</a:t>
                </a:r>
                <a:endParaRPr lang="en-CN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1AF3C7-2528-9A4F-B98E-7F21BF7B0C2D}"/>
                </a:ext>
              </a:extLst>
            </p:cNvPr>
            <p:cNvSpPr txBox="1"/>
            <p:nvPr/>
          </p:nvSpPr>
          <p:spPr>
            <a:xfrm>
              <a:off x="625862" y="2042606"/>
              <a:ext cx="374284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/>
                <a:t>②</a:t>
              </a:r>
              <a:r>
                <a:rPr lang="en-US" sz="1000" dirty="0" err="1"/>
                <a:t>将UTS转为</a:t>
              </a:r>
              <a:r>
                <a:rPr lang="zh-CN" altLang="en-US" sz="1000" dirty="0"/>
                <a:t>滑动窗口（</a:t>
              </a:r>
              <a:r>
                <a:rPr lang="en-US" sz="1000" dirty="0" err="1"/>
                <a:t>子序列</a:t>
              </a:r>
              <a:r>
                <a:rPr lang="zh-CN" altLang="en-US" sz="1000" dirty="0"/>
                <a:t>）</a:t>
              </a:r>
              <a:endParaRPr lang="en-CN" sz="1000" dirty="0"/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1A5E41E2-6554-A54C-B87B-6034062C1523}"/>
                </a:ext>
              </a:extLst>
            </p:cNvPr>
            <p:cNvSpPr/>
            <p:nvPr/>
          </p:nvSpPr>
          <p:spPr>
            <a:xfrm rot="5400000">
              <a:off x="976990" y="3024143"/>
              <a:ext cx="73651" cy="76368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7CE1F4F-81F7-D34A-BBFB-024B9989D6BA}"/>
                </a:ext>
              </a:extLst>
            </p:cNvPr>
            <p:cNvSpPr/>
            <p:nvPr/>
          </p:nvSpPr>
          <p:spPr>
            <a:xfrm rot="5400000">
              <a:off x="2743670" y="3278744"/>
              <a:ext cx="73651" cy="27441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C9E4-493A-4E4C-B26A-C8A4615DDA2B}"/>
                </a:ext>
              </a:extLst>
            </p:cNvPr>
            <p:cNvSpPr/>
            <p:nvPr/>
          </p:nvSpPr>
          <p:spPr>
            <a:xfrm>
              <a:off x="527538" y="2036679"/>
              <a:ext cx="12072450" cy="1621932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EFF9F924-DDC0-8B42-948C-12AFD0DBFE52}"/>
                </a:ext>
              </a:extLst>
            </p:cNvPr>
            <p:cNvSpPr/>
            <p:nvPr/>
          </p:nvSpPr>
          <p:spPr>
            <a:xfrm>
              <a:off x="6286023" y="1816363"/>
              <a:ext cx="429052" cy="220316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7" name="Down Arrow 56">
            <a:extLst>
              <a:ext uri="{FF2B5EF4-FFF2-40B4-BE49-F238E27FC236}">
                <a16:creationId xmlns:a16="http://schemas.microsoft.com/office/drawing/2014/main" id="{24D135BC-D4CF-2D4A-8CEE-50BAD96FE422}"/>
              </a:ext>
            </a:extLst>
          </p:cNvPr>
          <p:cNvSpPr/>
          <p:nvPr/>
        </p:nvSpPr>
        <p:spPr>
          <a:xfrm>
            <a:off x="1719735" y="3123469"/>
            <a:ext cx="338554" cy="2203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62BE88-FBCA-9A49-9548-019FBA132358}"/>
              </a:ext>
            </a:extLst>
          </p:cNvPr>
          <p:cNvGrpSpPr/>
          <p:nvPr/>
        </p:nvGrpSpPr>
        <p:grpSpPr>
          <a:xfrm>
            <a:off x="509580" y="3371402"/>
            <a:ext cx="7697160" cy="1759088"/>
            <a:chOff x="537714" y="3777716"/>
            <a:chExt cx="7697160" cy="175908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8C83897-01E1-A242-80A4-92665E3946C6}"/>
                </a:ext>
              </a:extLst>
            </p:cNvPr>
            <p:cNvGrpSpPr/>
            <p:nvPr/>
          </p:nvGrpSpPr>
          <p:grpSpPr>
            <a:xfrm>
              <a:off x="537714" y="3777716"/>
              <a:ext cx="7697160" cy="1759088"/>
              <a:chOff x="537714" y="3727590"/>
              <a:chExt cx="7697160" cy="175908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C2A68B-4841-244E-82CC-230FF6467610}"/>
                  </a:ext>
                </a:extLst>
              </p:cNvPr>
              <p:cNvSpPr txBox="1"/>
              <p:nvPr/>
            </p:nvSpPr>
            <p:spPr>
              <a:xfrm>
                <a:off x="631973" y="3830996"/>
                <a:ext cx="3005530" cy="2616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③</a:t>
                </a:r>
                <a:r>
                  <a:rPr lang="en-US" sz="1100" dirty="0" err="1"/>
                  <a:t>在</a:t>
                </a:r>
                <a:r>
                  <a:rPr lang="zh-CN" altLang="en-US" sz="1100" dirty="0"/>
                  <a:t> </a:t>
                </a:r>
                <a:r>
                  <a:rPr lang="en-US" sz="1100" b="1" dirty="0" err="1"/>
                  <a:t>滑动窗口</a:t>
                </a:r>
                <a:r>
                  <a:rPr lang="zh-CN" altLang="en-US" sz="1100" dirty="0"/>
                  <a:t> </a:t>
                </a:r>
                <a:r>
                  <a:rPr lang="en-US" sz="1100" dirty="0" err="1"/>
                  <a:t>中抽取</a:t>
                </a:r>
                <a:r>
                  <a:rPr lang="zh-CN" altLang="en-US" sz="1100" dirty="0"/>
                  <a:t> </a:t>
                </a:r>
                <a:r>
                  <a:rPr lang="zh-CN" altLang="en-US" sz="1100" b="1" u="sng" dirty="0"/>
                  <a:t>部分窗口 </a:t>
                </a:r>
                <a:r>
                  <a:rPr lang="en-CN" sz="1100" dirty="0"/>
                  <a:t>训练模型</a:t>
                </a: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A7474FC5-90F9-F245-A49D-671EF8C1CAC0}"/>
                  </a:ext>
                </a:extLst>
              </p:cNvPr>
              <p:cNvSpPr/>
              <p:nvPr/>
            </p:nvSpPr>
            <p:spPr>
              <a:xfrm>
                <a:off x="3965244" y="4263893"/>
                <a:ext cx="1021376" cy="787055"/>
              </a:xfrm>
              <a:prstGeom prst="triangl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200" dirty="0"/>
                  <a:t>算法LOF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53143B4-DBD3-5443-876C-DEDCD36102B4}"/>
                  </a:ext>
                </a:extLst>
              </p:cNvPr>
              <p:cNvCxnSpPr>
                <a:cxnSpLocks/>
                <a:stCxn id="62" idx="3"/>
                <a:endCxn id="46" idx="1"/>
              </p:cNvCxnSpPr>
              <p:nvPr/>
            </p:nvCxnSpPr>
            <p:spPr>
              <a:xfrm flipV="1">
                <a:off x="2564680" y="4657421"/>
                <a:ext cx="1655908" cy="17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1C77944-4799-BF42-93F5-F773F36B8230}"/>
                  </a:ext>
                </a:extLst>
              </p:cNvPr>
              <p:cNvSpPr/>
              <p:nvPr/>
            </p:nvSpPr>
            <p:spPr>
              <a:xfrm>
                <a:off x="537714" y="3782712"/>
                <a:ext cx="3153853" cy="1671469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FE6A99-6654-9F49-A78B-F8A6862ED256}"/>
                  </a:ext>
                </a:extLst>
              </p:cNvPr>
              <p:cNvSpPr txBox="1"/>
              <p:nvPr/>
            </p:nvSpPr>
            <p:spPr>
              <a:xfrm>
                <a:off x="2927631" y="449025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训练</a:t>
                </a:r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31B8E443-B829-FA47-8299-B3B575D5C5EA}"/>
                  </a:ext>
                </a:extLst>
              </p:cNvPr>
              <p:cNvSpPr/>
              <p:nvPr/>
            </p:nvSpPr>
            <p:spPr>
              <a:xfrm rot="10800000">
                <a:off x="4977915" y="4478154"/>
                <a:ext cx="606288" cy="39352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E4D1CDC-299C-8C47-8759-3195E3C7DF81}"/>
                  </a:ext>
                </a:extLst>
              </p:cNvPr>
              <p:cNvSpPr/>
              <p:nvPr/>
            </p:nvSpPr>
            <p:spPr>
              <a:xfrm>
                <a:off x="5650485" y="3727590"/>
                <a:ext cx="2584389" cy="17590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CN" sz="1100" dirty="0"/>
                  <a:t>在UTS规律的情况下</a:t>
                </a:r>
                <a:r>
                  <a:rPr lang="zh-CN" altLang="en-US" sz="1100" dirty="0"/>
                  <a:t>，抽取到的</a:t>
                </a:r>
                <a:r>
                  <a:rPr lang="zh-CN" altLang="en-US" sz="1100" dirty="0">
                    <a:solidFill>
                      <a:srgbClr val="FF0000"/>
                    </a:solidFill>
                  </a:rPr>
                  <a:t>第一个窗口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已经能够代表整个</a:t>
                </a:r>
                <a:r>
                  <a:rPr lang="en-US" altLang="zh-CN" sz="1100" b="1" dirty="0" err="1">
                    <a:solidFill>
                      <a:srgbClr val="FF0000"/>
                    </a:solidFill>
                  </a:rPr>
                  <a:t>UTS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正常的模式了</a:t>
                </a:r>
                <a:r>
                  <a:rPr lang="zh-CN" altLang="en-US" sz="1100" b="1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sz="1100" dirty="0"/>
                  <a:t>因此对于</a:t>
                </a:r>
                <a:r>
                  <a:rPr lang="zh-CN" altLang="en-US" sz="1100" u="sng" dirty="0"/>
                  <a:t>半监督和非监督算法</a:t>
                </a:r>
                <a:r>
                  <a:rPr lang="zh-CN" altLang="en-US" sz="1100" dirty="0"/>
                  <a:t>来说，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一个窗口得到的算法精度，也可能和全部窗口得到的算法精度相等。 </a:t>
                </a:r>
                <a:endParaRPr lang="en-CN" sz="11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0" name="Rectangular Callout 59">
              <a:extLst>
                <a:ext uri="{FF2B5EF4-FFF2-40B4-BE49-F238E27FC236}">
                  <a16:creationId xmlns:a16="http://schemas.microsoft.com/office/drawing/2014/main" id="{03D3EC1C-D7BE-134E-8275-2DD1283D1F06}"/>
                </a:ext>
              </a:extLst>
            </p:cNvPr>
            <p:cNvSpPr/>
            <p:nvPr/>
          </p:nvSpPr>
          <p:spPr>
            <a:xfrm>
              <a:off x="985310" y="4380614"/>
              <a:ext cx="763689" cy="553293"/>
            </a:xfrm>
            <a:prstGeom prst="wedgeRectCallout">
              <a:avLst>
                <a:gd name="adj1" fmla="val 78977"/>
                <a:gd name="adj2" fmla="val 33371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900" dirty="0"/>
                <a:t>刚好抽到第一个窗口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27C3649-31A6-3844-A3D2-A32C8C057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90177" b="17257"/>
            <a:stretch/>
          </p:blipFill>
          <p:spPr>
            <a:xfrm>
              <a:off x="1983460" y="4328132"/>
              <a:ext cx="581220" cy="793824"/>
            </a:xfrm>
            <a:prstGeom prst="rect">
              <a:avLst/>
            </a:prstGeom>
            <a:ln>
              <a:solidFill>
                <a:schemeClr val="accent1"/>
              </a:solidFill>
              <a:prstDash val="sysDot"/>
            </a:ln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2E1F06A-5D7D-FD47-822B-908AD023090A}"/>
              </a:ext>
            </a:extLst>
          </p:cNvPr>
          <p:cNvSpPr/>
          <p:nvPr/>
        </p:nvSpPr>
        <p:spPr>
          <a:xfrm>
            <a:off x="631973" y="2921235"/>
            <a:ext cx="581216" cy="9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600" dirty="0"/>
              <a:t>窗口大小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421CD2-EF84-D54E-9BC7-D6FE9EFC4B08}"/>
              </a:ext>
            </a:extLst>
          </p:cNvPr>
          <p:cNvSpPr/>
          <p:nvPr/>
        </p:nvSpPr>
        <p:spPr>
          <a:xfrm>
            <a:off x="2058289" y="2934862"/>
            <a:ext cx="367807" cy="95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600" dirty="0"/>
              <a:t>步长</a:t>
            </a:r>
          </a:p>
        </p:txBody>
      </p:sp>
      <p:sp>
        <p:nvSpPr>
          <p:cNvPr id="68" name="Rectangular Callout 67">
            <a:extLst>
              <a:ext uri="{FF2B5EF4-FFF2-40B4-BE49-F238E27FC236}">
                <a16:creationId xmlns:a16="http://schemas.microsoft.com/office/drawing/2014/main" id="{BA186A7C-F8CD-634B-9C1A-FA2AAB043ABC}"/>
              </a:ext>
            </a:extLst>
          </p:cNvPr>
          <p:cNvSpPr/>
          <p:nvPr/>
        </p:nvSpPr>
        <p:spPr>
          <a:xfrm>
            <a:off x="2255382" y="5074368"/>
            <a:ext cx="1109823" cy="553293"/>
          </a:xfrm>
          <a:prstGeom prst="wedgeRectCallout">
            <a:avLst>
              <a:gd name="adj1" fmla="val -43751"/>
              <a:gd name="adj2" fmla="val -1112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这个窗口刚好可以代表这个UTS中的正常模式</a:t>
            </a:r>
            <a:endParaRPr lang="en-CN" sz="900" dirty="0"/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120E8025-4E49-4E49-A7E4-892AE40F88BF}"/>
              </a:ext>
            </a:extLst>
          </p:cNvPr>
          <p:cNvSpPr/>
          <p:nvPr/>
        </p:nvSpPr>
        <p:spPr>
          <a:xfrm>
            <a:off x="4467031" y="1965000"/>
            <a:ext cx="682052" cy="515571"/>
          </a:xfrm>
          <a:prstGeom prst="wedgeRoundRectCallout">
            <a:avLst>
              <a:gd name="adj1" fmla="val -155998"/>
              <a:gd name="adj2" fmla="val 3487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dirty="0"/>
              <a:t>一个窗口</a:t>
            </a:r>
          </a:p>
        </p:txBody>
      </p:sp>
    </p:spTree>
    <p:extLst>
      <p:ext uri="{BB962C8B-B14F-4D97-AF65-F5344CB8AC3E}">
        <p14:creationId xmlns:p14="http://schemas.microsoft.com/office/powerpoint/2010/main" val="102069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916EE72-D3D6-DB4C-99F6-AA09676A2411}"/>
              </a:ext>
            </a:extLst>
          </p:cNvPr>
          <p:cNvSpPr/>
          <p:nvPr/>
        </p:nvSpPr>
        <p:spPr>
          <a:xfrm>
            <a:off x="527538" y="408435"/>
            <a:ext cx="9254415" cy="11044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F37101-1BE8-764D-878C-E685C067A309}"/>
              </a:ext>
            </a:extLst>
          </p:cNvPr>
          <p:cNvGrpSpPr/>
          <p:nvPr/>
        </p:nvGrpSpPr>
        <p:grpSpPr>
          <a:xfrm>
            <a:off x="527538" y="428086"/>
            <a:ext cx="9187962" cy="2651507"/>
            <a:chOff x="527538" y="422316"/>
            <a:chExt cx="12072450" cy="32362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58E39-0438-F64A-96ED-A61C5923B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10852" b="17257"/>
            <a:stretch/>
          </p:blipFill>
          <p:spPr>
            <a:xfrm>
              <a:off x="631974" y="707910"/>
              <a:ext cx="11968014" cy="9689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C0777-5D5E-FE49-B488-F4C0DEFD2401}"/>
                </a:ext>
              </a:extLst>
            </p:cNvPr>
            <p:cNvSpPr txBox="1"/>
            <p:nvPr/>
          </p:nvSpPr>
          <p:spPr>
            <a:xfrm>
              <a:off x="631974" y="422316"/>
              <a:ext cx="362409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N" sz="1000" dirty="0"/>
                <a:t>①</a:t>
              </a:r>
              <a:r>
                <a:rPr lang="en-US" altLang="zh-CN" sz="1000" dirty="0"/>
                <a:t>Original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univariate time series</a:t>
              </a:r>
              <a:endParaRPr lang="en-CN" sz="10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5819B5-DBCC-6142-8551-678F48C7F0C8}"/>
                </a:ext>
              </a:extLst>
            </p:cNvPr>
            <p:cNvGrpSpPr/>
            <p:nvPr/>
          </p:nvGrpSpPr>
          <p:grpSpPr>
            <a:xfrm>
              <a:off x="631974" y="2390291"/>
              <a:ext cx="11868411" cy="978868"/>
              <a:chOff x="631974" y="1934016"/>
              <a:chExt cx="11868411" cy="97886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A8245-2DA3-5E4E-A87C-0D54E67D7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6" t="11471" r="90177" b="17257"/>
              <a:stretch/>
            </p:blipFill>
            <p:spPr>
              <a:xfrm>
                <a:off x="631974" y="1934016"/>
                <a:ext cx="763689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B3D446C-C27A-BF4D-9B7F-4E0427C5B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19" t="11471" r="81374" b="17257"/>
              <a:stretch/>
            </p:blipFill>
            <p:spPr>
              <a:xfrm>
                <a:off x="1879601" y="1943983"/>
                <a:ext cx="763688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14CA5D8-FDBB-1F4E-9D9D-C7E72BB91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8" t="11471" r="74025" b="17257"/>
              <a:stretch/>
            </p:blipFill>
            <p:spPr>
              <a:xfrm>
                <a:off x="2917705" y="1943983"/>
                <a:ext cx="763686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DC597CB-2B1E-B149-91A6-9B90C6D1E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19" t="11471" r="66675" b="17257"/>
              <a:stretch/>
            </p:blipFill>
            <p:spPr>
              <a:xfrm>
                <a:off x="3955807" y="1939925"/>
                <a:ext cx="763686" cy="968901"/>
              </a:xfrm>
              <a:prstGeom prst="rect">
                <a:avLst/>
              </a:prstGeom>
              <a:ln w="34925">
                <a:solidFill>
                  <a:srgbClr val="FF0000"/>
                </a:solidFill>
                <a:prstDash val="solid"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F984F4E-865F-9440-92D7-46AB8BDB6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97" t="11471" r="11597" b="17257"/>
              <a:stretch/>
            </p:blipFill>
            <p:spPr>
              <a:xfrm>
                <a:off x="11736698" y="1943983"/>
                <a:ext cx="763687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24D556-3189-D549-AF76-142EA117F7D0}"/>
                  </a:ext>
                </a:extLst>
              </p:cNvPr>
              <p:cNvSpPr txBox="1"/>
              <p:nvPr/>
            </p:nvSpPr>
            <p:spPr>
              <a:xfrm>
                <a:off x="7962638" y="223380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......</a:t>
                </a:r>
                <a:endParaRPr lang="en-CN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1AF3C7-2528-9A4F-B98E-7F21BF7B0C2D}"/>
                </a:ext>
              </a:extLst>
            </p:cNvPr>
            <p:cNvSpPr txBox="1"/>
            <p:nvPr/>
          </p:nvSpPr>
          <p:spPr>
            <a:xfrm>
              <a:off x="625862" y="2042606"/>
              <a:ext cx="374284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/>
                <a:t>②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sliding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windows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 err="1"/>
                <a:t>UTS</a:t>
              </a:r>
              <a:endParaRPr lang="en-CN" sz="1000" dirty="0"/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1A5E41E2-6554-A54C-B87B-6034062C1523}"/>
                </a:ext>
              </a:extLst>
            </p:cNvPr>
            <p:cNvSpPr/>
            <p:nvPr/>
          </p:nvSpPr>
          <p:spPr>
            <a:xfrm rot="5400000">
              <a:off x="976990" y="3024143"/>
              <a:ext cx="73651" cy="76368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7CE1F4F-81F7-D34A-BBFB-024B9989D6BA}"/>
                </a:ext>
              </a:extLst>
            </p:cNvPr>
            <p:cNvSpPr/>
            <p:nvPr/>
          </p:nvSpPr>
          <p:spPr>
            <a:xfrm rot="5400000">
              <a:off x="2743670" y="3278744"/>
              <a:ext cx="73651" cy="27441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C9E4-493A-4E4C-B26A-C8A4615DDA2B}"/>
                </a:ext>
              </a:extLst>
            </p:cNvPr>
            <p:cNvSpPr/>
            <p:nvPr/>
          </p:nvSpPr>
          <p:spPr>
            <a:xfrm>
              <a:off x="527538" y="2036679"/>
              <a:ext cx="12072450" cy="1621932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EFF9F924-DDC0-8B42-948C-12AFD0DBFE52}"/>
                </a:ext>
              </a:extLst>
            </p:cNvPr>
            <p:cNvSpPr/>
            <p:nvPr/>
          </p:nvSpPr>
          <p:spPr>
            <a:xfrm>
              <a:off x="6286023" y="1816363"/>
              <a:ext cx="429052" cy="220316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7" name="Down Arrow 56">
            <a:extLst>
              <a:ext uri="{FF2B5EF4-FFF2-40B4-BE49-F238E27FC236}">
                <a16:creationId xmlns:a16="http://schemas.microsoft.com/office/drawing/2014/main" id="{24D135BC-D4CF-2D4A-8CEE-50BAD96FE422}"/>
              </a:ext>
            </a:extLst>
          </p:cNvPr>
          <p:cNvSpPr/>
          <p:nvPr/>
        </p:nvSpPr>
        <p:spPr>
          <a:xfrm>
            <a:off x="1719735" y="3123469"/>
            <a:ext cx="338554" cy="2203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62BE88-FBCA-9A49-9548-019FBA132358}"/>
              </a:ext>
            </a:extLst>
          </p:cNvPr>
          <p:cNvGrpSpPr/>
          <p:nvPr/>
        </p:nvGrpSpPr>
        <p:grpSpPr>
          <a:xfrm>
            <a:off x="509580" y="3426524"/>
            <a:ext cx="3153853" cy="1671469"/>
            <a:chOff x="537714" y="3832838"/>
            <a:chExt cx="3153853" cy="16714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8C83897-01E1-A242-80A4-92665E3946C6}"/>
                </a:ext>
              </a:extLst>
            </p:cNvPr>
            <p:cNvGrpSpPr/>
            <p:nvPr/>
          </p:nvGrpSpPr>
          <p:grpSpPr>
            <a:xfrm>
              <a:off x="537714" y="3832838"/>
              <a:ext cx="3153853" cy="1671469"/>
              <a:chOff x="537714" y="3782712"/>
              <a:chExt cx="3153853" cy="167146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C2A68B-4841-244E-82CC-230FF6467610}"/>
                  </a:ext>
                </a:extLst>
              </p:cNvPr>
              <p:cNvSpPr txBox="1"/>
              <p:nvPr/>
            </p:nvSpPr>
            <p:spPr>
              <a:xfrm>
                <a:off x="631973" y="3830996"/>
                <a:ext cx="3005530" cy="2616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③</a:t>
                </a:r>
                <a:r>
                  <a:rPr lang="en-US" altLang="zh-CN" sz="1100" dirty="0"/>
                  <a:t>Sampled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sliding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window(s)</a:t>
                </a:r>
                <a:endParaRPr lang="en-CN" sz="11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1C77944-4799-BF42-93F5-F773F36B8230}"/>
                  </a:ext>
                </a:extLst>
              </p:cNvPr>
              <p:cNvSpPr/>
              <p:nvPr/>
            </p:nvSpPr>
            <p:spPr>
              <a:xfrm>
                <a:off x="537714" y="3782712"/>
                <a:ext cx="3153853" cy="1671469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27C3649-31A6-3844-A3D2-A32C8C057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90177" b="17257"/>
            <a:stretch/>
          </p:blipFill>
          <p:spPr>
            <a:xfrm>
              <a:off x="925762" y="4352135"/>
              <a:ext cx="581220" cy="793824"/>
            </a:xfrm>
            <a:prstGeom prst="rect">
              <a:avLst/>
            </a:prstGeom>
            <a:ln>
              <a:solidFill>
                <a:schemeClr val="accent1"/>
              </a:solidFill>
              <a:prstDash val="sysDot"/>
            </a:ln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2E1F06A-5D7D-FD47-822B-908AD023090A}"/>
              </a:ext>
            </a:extLst>
          </p:cNvPr>
          <p:cNvSpPr/>
          <p:nvPr/>
        </p:nvSpPr>
        <p:spPr>
          <a:xfrm>
            <a:off x="631973" y="2921235"/>
            <a:ext cx="581216" cy="9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600" dirty="0"/>
              <a:t>窗口大小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421CD2-EF84-D54E-9BC7-D6FE9EFC4B08}"/>
              </a:ext>
            </a:extLst>
          </p:cNvPr>
          <p:cNvSpPr/>
          <p:nvPr/>
        </p:nvSpPr>
        <p:spPr>
          <a:xfrm>
            <a:off x="2058289" y="2934862"/>
            <a:ext cx="367807" cy="95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600" dirty="0"/>
              <a:t>步长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120E8025-4E49-4E49-A7E4-892AE40F88BF}"/>
              </a:ext>
            </a:extLst>
          </p:cNvPr>
          <p:cNvSpPr/>
          <p:nvPr/>
        </p:nvSpPr>
        <p:spPr>
          <a:xfrm>
            <a:off x="4467031" y="1965000"/>
            <a:ext cx="1559696" cy="515571"/>
          </a:xfrm>
          <a:prstGeom prst="wedgeRoundRectCallout">
            <a:avLst>
              <a:gd name="adj1" fmla="val -96305"/>
              <a:gd name="adj2" fmla="val 445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One</a:t>
            </a:r>
            <a:r>
              <a:rPr lang="zh-CN" altLang="en-US" sz="1200" dirty="0"/>
              <a:t> </a:t>
            </a:r>
            <a:r>
              <a:rPr lang="en-US" altLang="zh-CN" sz="1200" dirty="0"/>
              <a:t>sliding</a:t>
            </a:r>
            <a:r>
              <a:rPr lang="zh-CN" altLang="en-US" sz="1200" dirty="0"/>
              <a:t> </a:t>
            </a:r>
            <a:r>
              <a:rPr lang="en-US" altLang="zh-CN" sz="1200" dirty="0"/>
              <a:t>window</a:t>
            </a:r>
            <a:endParaRPr lang="en-CN" sz="1200" dirty="0"/>
          </a:p>
        </p:txBody>
      </p:sp>
      <p:grpSp>
        <p:nvGrpSpPr>
          <p:cNvPr id="37" name="组合 136">
            <a:extLst>
              <a:ext uri="{FF2B5EF4-FFF2-40B4-BE49-F238E27FC236}">
                <a16:creationId xmlns:a16="http://schemas.microsoft.com/office/drawing/2014/main" id="{F52974DE-49F9-DA4D-B1CE-2A705778169C}"/>
              </a:ext>
            </a:extLst>
          </p:cNvPr>
          <p:cNvGrpSpPr/>
          <p:nvPr/>
        </p:nvGrpSpPr>
        <p:grpSpPr>
          <a:xfrm>
            <a:off x="4558923" y="3809687"/>
            <a:ext cx="2607866" cy="1096323"/>
            <a:chOff x="3549175" y="6708404"/>
            <a:chExt cx="2607866" cy="1096323"/>
          </a:xfrm>
        </p:grpSpPr>
        <p:sp>
          <p:nvSpPr>
            <p:cNvPr id="39" name="文本框 128">
              <a:extLst>
                <a:ext uri="{FF2B5EF4-FFF2-40B4-BE49-F238E27FC236}">
                  <a16:creationId xmlns:a16="http://schemas.microsoft.com/office/drawing/2014/main" id="{2FB5976F-D644-414D-8D37-C085EC19EF39}"/>
                </a:ext>
              </a:extLst>
            </p:cNvPr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129">
              <a:extLst>
                <a:ext uri="{FF2B5EF4-FFF2-40B4-BE49-F238E27FC236}">
                  <a16:creationId xmlns:a16="http://schemas.microsoft.com/office/drawing/2014/main" id="{0D0C00F0-E4D6-BE44-AE34-5BD0B29A77BF}"/>
                </a:ext>
              </a:extLst>
            </p:cNvPr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130">
              <a:extLst>
                <a:ext uri="{FF2B5EF4-FFF2-40B4-BE49-F238E27FC236}">
                  <a16:creationId xmlns:a16="http://schemas.microsoft.com/office/drawing/2014/main" id="{C45BE944-8D51-DC4D-8EE6-17B1E30D8BBA}"/>
                </a:ext>
              </a:extLst>
            </p:cNvPr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矩形 131">
              <a:extLst>
                <a:ext uri="{FF2B5EF4-FFF2-40B4-BE49-F238E27FC236}">
                  <a16:creationId xmlns:a16="http://schemas.microsoft.com/office/drawing/2014/main" id="{5B9DACB9-052E-7244-B57F-36EEDBCCCA7D}"/>
                </a:ext>
              </a:extLst>
            </p:cNvPr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UTS-AD Models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文本框 132">
              <a:extLst>
                <a:ext uri="{FF2B5EF4-FFF2-40B4-BE49-F238E27FC236}">
                  <a16:creationId xmlns:a16="http://schemas.microsoft.com/office/drawing/2014/main" id="{B61EE504-8DE9-5A4A-BF0C-3B3E5A9F7870}"/>
                </a:ext>
              </a:extLst>
            </p:cNvPr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5" name="文本框 133">
              <a:extLst>
                <a:ext uri="{FF2B5EF4-FFF2-40B4-BE49-F238E27FC236}">
                  <a16:creationId xmlns:a16="http://schemas.microsoft.com/office/drawing/2014/main" id="{FDF9F167-2654-8D4B-BDC5-DCF2734A8E31}"/>
                </a:ext>
              </a:extLst>
            </p:cNvPr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7" name="文本框 134">
              <a:extLst>
                <a:ext uri="{FF2B5EF4-FFF2-40B4-BE49-F238E27FC236}">
                  <a16:creationId xmlns:a16="http://schemas.microsoft.com/office/drawing/2014/main" id="{B40E4DA7-6410-684A-B038-0A3C8F31690C}"/>
                </a:ext>
              </a:extLst>
            </p:cNvPr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8" name="文本框 135">
              <a:extLst>
                <a:ext uri="{FF2B5EF4-FFF2-40B4-BE49-F238E27FC236}">
                  <a16:creationId xmlns:a16="http://schemas.microsoft.com/office/drawing/2014/main" id="{141229B9-8901-8B44-86A9-2BAC8CA973EF}"/>
                </a:ext>
              </a:extLst>
            </p:cNvPr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8BD1A86-B377-2C46-918F-D140CA207515}"/>
              </a:ext>
            </a:extLst>
          </p:cNvPr>
          <p:cNvSpPr/>
          <p:nvPr/>
        </p:nvSpPr>
        <p:spPr>
          <a:xfrm>
            <a:off x="4224046" y="3426524"/>
            <a:ext cx="3153853" cy="167146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80C717-D146-3741-AFB5-82A31287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7" t="11471" r="11597" b="17257"/>
          <a:stretch/>
        </p:blipFill>
        <p:spPr>
          <a:xfrm>
            <a:off x="2514002" y="3960937"/>
            <a:ext cx="581218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sp>
        <p:nvSpPr>
          <p:cNvPr id="67" name="Down Arrow 66">
            <a:extLst>
              <a:ext uri="{FF2B5EF4-FFF2-40B4-BE49-F238E27FC236}">
                <a16:creationId xmlns:a16="http://schemas.microsoft.com/office/drawing/2014/main" id="{2FA0F8FB-9E47-CA47-A571-8EE7896C3736}"/>
              </a:ext>
            </a:extLst>
          </p:cNvPr>
          <p:cNvSpPr/>
          <p:nvPr/>
        </p:nvSpPr>
        <p:spPr>
          <a:xfrm rot="16200000">
            <a:off x="3778060" y="4095364"/>
            <a:ext cx="326538" cy="40359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8CFADC-7BC3-DB4F-AB1A-9E746BD0D3FA}"/>
              </a:ext>
            </a:extLst>
          </p:cNvPr>
          <p:cNvSpPr txBox="1"/>
          <p:nvPr/>
        </p:nvSpPr>
        <p:spPr>
          <a:xfrm>
            <a:off x="4277650" y="3472641"/>
            <a:ext cx="3005530" cy="261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/>
              <a:t>④</a:t>
            </a:r>
            <a:r>
              <a:rPr lang="zh-CN" altLang="en-US" sz="1100" dirty="0"/>
              <a:t>  </a:t>
            </a:r>
            <a:r>
              <a:rPr lang="en-US" altLang="zh-CN" sz="1100" dirty="0"/>
              <a:t>Model</a:t>
            </a:r>
            <a:r>
              <a:rPr lang="zh-CN" altLang="en-US" sz="1100" dirty="0"/>
              <a:t> </a:t>
            </a:r>
            <a:r>
              <a:rPr lang="en-US" altLang="zh-CN" sz="1100" dirty="0"/>
              <a:t>Training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376026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F281B-1EB9-D646-9CF5-F29EBB3F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599988" cy="396240"/>
          </a:xfrm>
        </p:spPr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 err="1"/>
              <a:t>AutoEncoder</a:t>
            </a:r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64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4096</a:t>
            </a:r>
            <a:r>
              <a:rPr lang="zh-CN" altLang="en-US" dirty="0"/>
              <a:t>个窗口 </a:t>
            </a:r>
            <a:r>
              <a:rPr lang="en-US" altLang="zh-CN" dirty="0"/>
              <a:t>score</a:t>
            </a:r>
            <a:r>
              <a:rPr lang="zh-CN" altLang="en-US" dirty="0"/>
              <a:t> 对比</a:t>
            </a:r>
            <a:endParaRPr lang="en-CN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C02B1F1-EAD1-7C4E-B2B4-3F346C4D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803" y="1625784"/>
            <a:ext cx="3932597" cy="229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893A5153-AB44-C24D-AC91-DD12038D1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581" y="1458063"/>
            <a:ext cx="5207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9E11F0-1F38-0D45-9D7D-D34ABBB5DDEA}"/>
              </a:ext>
            </a:extLst>
          </p:cNvPr>
          <p:cNvGrpSpPr/>
          <p:nvPr/>
        </p:nvGrpSpPr>
        <p:grpSpPr>
          <a:xfrm>
            <a:off x="1356360" y="571497"/>
            <a:ext cx="6811380" cy="4965095"/>
            <a:chOff x="1196340" y="458921"/>
            <a:chExt cx="7200000" cy="53519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54095B-4169-4E4A-8B1F-32D076CA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1830187"/>
              <a:ext cx="7200000" cy="1350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84BF67-28BF-E144-A1D6-918A1AD2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3191405"/>
              <a:ext cx="7200000" cy="135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5E0B07-AC5A-834A-90B6-A5F5316EB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4460913"/>
              <a:ext cx="7200000" cy="13500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74E5F9-F5EF-2443-B756-1342F1A86AE9}"/>
                </a:ext>
              </a:extLst>
            </p:cNvPr>
            <p:cNvGrpSpPr/>
            <p:nvPr/>
          </p:nvGrpSpPr>
          <p:grpSpPr>
            <a:xfrm>
              <a:off x="1196340" y="458921"/>
              <a:ext cx="7200000" cy="1349999"/>
              <a:chOff x="0" y="396241"/>
              <a:chExt cx="7200000" cy="13499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7B212A-8962-3B41-AF59-0DFAC2226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6241"/>
                <a:ext cx="7200000" cy="1349999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EBDF6E-BA04-C948-9E9D-C00CB37A8877}"/>
                  </a:ext>
                </a:extLst>
              </p:cNvPr>
              <p:cNvSpPr/>
              <p:nvPr/>
            </p:nvSpPr>
            <p:spPr>
              <a:xfrm>
                <a:off x="761308" y="396241"/>
                <a:ext cx="140213" cy="147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F60BC59-8F5B-D340-B854-08A76EF1EE4C}"/>
              </a:ext>
            </a:extLst>
          </p:cNvPr>
          <p:cNvSpPr/>
          <p:nvPr/>
        </p:nvSpPr>
        <p:spPr>
          <a:xfrm>
            <a:off x="92928" y="834353"/>
            <a:ext cx="1019369" cy="647033"/>
          </a:xfrm>
          <a:prstGeom prst="wedgeRoundRectCallout">
            <a:avLst>
              <a:gd name="adj1" fmla="val 141946"/>
              <a:gd name="adj2" fmla="val -7675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个滑动窗口</a:t>
            </a:r>
            <a:endParaRPr lang="en-CN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DD006BA6-84EA-7E42-B325-CC30489A3041}"/>
              </a:ext>
            </a:extLst>
          </p:cNvPr>
          <p:cNvSpPr/>
          <p:nvPr/>
        </p:nvSpPr>
        <p:spPr>
          <a:xfrm>
            <a:off x="42226" y="4278065"/>
            <a:ext cx="1184594" cy="647033"/>
          </a:xfrm>
          <a:prstGeom prst="wedgeRoundRectCallout">
            <a:avLst>
              <a:gd name="adj1" fmla="val 122300"/>
              <a:gd name="adj2" fmla="val -3435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4096</a:t>
            </a:r>
            <a:r>
              <a:rPr lang="zh-CN" altLang="en-US" dirty="0"/>
              <a:t>个滑动窗口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1A6517-46D5-A64E-B1AA-EDC6A4410F89}"/>
              </a:ext>
            </a:extLst>
          </p:cNvPr>
          <p:cNvSpPr/>
          <p:nvPr/>
        </p:nvSpPr>
        <p:spPr>
          <a:xfrm>
            <a:off x="2076576" y="4301834"/>
            <a:ext cx="316104" cy="11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7950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36618-0529-5C4E-AB55-19262E2B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</a:t>
            </a:r>
            <a:r>
              <a:rPr lang="zh-CN" altLang="en-US" dirty="0"/>
              <a:t> 训练集为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1024</a:t>
            </a:r>
            <a:r>
              <a:rPr lang="zh-CN" altLang="en-US" dirty="0"/>
              <a:t>个窗口对应的</a:t>
            </a:r>
            <a:r>
              <a:rPr lang="en-US" altLang="zh-CN" dirty="0"/>
              <a:t>score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8254C-3BEA-7045-9724-41C0D3F00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396241"/>
            <a:ext cx="7200000" cy="1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6FAD0-7233-E14F-87FB-485BF57B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1944361"/>
            <a:ext cx="7200000" cy="13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36FBB-77D8-A84E-8C53-80D078ED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3492481"/>
            <a:ext cx="7200000" cy="13500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0605BC1-E187-BF4D-A86A-95D482CAD1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924072"/>
              </p:ext>
            </p:extLst>
          </p:nvPr>
        </p:nvGraphicFramePr>
        <p:xfrm>
          <a:off x="7777697" y="1381948"/>
          <a:ext cx="4559300" cy="2785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2563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FF7-53D9-8C44-9879-AFE6BB5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CNN:</a:t>
            </a:r>
            <a:r>
              <a:rPr lang="zh-CN" altLang="en-US" dirty="0"/>
              <a:t> 训练集为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1024</a:t>
            </a:r>
            <a:r>
              <a:rPr lang="zh-CN" altLang="en-US" dirty="0"/>
              <a:t>个窗口对应的</a:t>
            </a:r>
            <a:r>
              <a:rPr lang="en-US" altLang="zh-CN" dirty="0"/>
              <a:t>score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12D54-30E7-5A49-9AF1-C3B72BDFE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396241"/>
            <a:ext cx="5040000" cy="94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F3D3F-F2A8-C840-9E63-9FD39BA1B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3493921"/>
            <a:ext cx="5040000" cy="9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633E1-8ECF-C547-824B-D382316B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4526481"/>
            <a:ext cx="5040000" cy="9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E0915C-7846-4543-A36D-D8A03E62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1428801"/>
            <a:ext cx="5040000" cy="94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59DF4-7FB7-1444-B849-4A028FDA7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2461361"/>
            <a:ext cx="5040000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08C74-2253-0B48-99E3-CEF323B33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各模型窗口数量与精度的关系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A503C5-2994-2044-ADF5-9FBF67C6A4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err="1"/>
              <a:t>窗口数量</a:t>
            </a:r>
            <a:r>
              <a:rPr lang="zh-CN" altLang="en-US" dirty="0"/>
              <a:t>：</a:t>
            </a:r>
            <a:r>
              <a:rPr lang="en-US" altLang="zh-CN" dirty="0"/>
              <a:t>[2, 8, 32, 512, 1024, 2048]</a:t>
            </a:r>
          </a:p>
          <a:p>
            <a:pPr algn="l"/>
            <a:r>
              <a:rPr lang="en-US" dirty="0" err="1"/>
              <a:t>模型</a:t>
            </a:r>
            <a:r>
              <a:rPr lang="zh-CN" altLang="en-US" dirty="0"/>
              <a:t>：</a:t>
            </a:r>
            <a:r>
              <a:rPr lang="en-US" altLang="zh-CN" dirty="0"/>
              <a:t>['</a:t>
            </a:r>
            <a:r>
              <a:rPr lang="en-US" altLang="zh-CN" dirty="0" err="1"/>
              <a:t>lstm</a:t>
            </a:r>
            <a:r>
              <a:rPr lang="en-US" altLang="zh-CN" dirty="0"/>
              <a:t>-ad', '</a:t>
            </a:r>
            <a:r>
              <a:rPr lang="en-US" altLang="zh-CN" dirty="0" err="1"/>
              <a:t>cnn</a:t>
            </a:r>
            <a:r>
              <a:rPr lang="en-US" altLang="zh-CN" dirty="0"/>
              <a:t>', '</a:t>
            </a:r>
            <a:r>
              <a:rPr lang="en-US" altLang="zh-CN" dirty="0" err="1"/>
              <a:t>lof</a:t>
            </a:r>
            <a:r>
              <a:rPr lang="en-US" altLang="zh-CN" dirty="0"/>
              <a:t>', '</a:t>
            </a:r>
            <a:r>
              <a:rPr lang="en-US" altLang="zh-CN" dirty="0" err="1"/>
              <a:t>hbos</a:t>
            </a:r>
            <a:r>
              <a:rPr lang="en-US" altLang="zh-CN" dirty="0"/>
              <a:t>', '</a:t>
            </a:r>
            <a:r>
              <a:rPr lang="en-US" altLang="zh-CN" dirty="0" err="1"/>
              <a:t>ocsvm</a:t>
            </a:r>
            <a:r>
              <a:rPr lang="en-US" altLang="zh-CN" dirty="0"/>
              <a:t>', '</a:t>
            </a:r>
            <a:r>
              <a:rPr lang="en-US" altLang="zh-CN" dirty="0" err="1"/>
              <a:t>iforest</a:t>
            </a:r>
            <a:r>
              <a:rPr lang="en-US" altLang="zh-CN" dirty="0"/>
              <a:t>', 'ae', '</a:t>
            </a:r>
            <a:r>
              <a:rPr lang="en-US" altLang="zh-CN" dirty="0" err="1"/>
              <a:t>vae</a:t>
            </a:r>
            <a:r>
              <a:rPr lang="en-US" altLang="zh-CN" dirty="0"/>
              <a:t>', '</a:t>
            </a:r>
            <a:r>
              <a:rPr lang="en-US" altLang="zh-CN" dirty="0" err="1"/>
              <a:t>dagmm</a:t>
            </a:r>
            <a:r>
              <a:rPr lang="en-US" altLang="zh-CN" dirty="0"/>
              <a:t>']</a:t>
            </a:r>
          </a:p>
          <a:p>
            <a:pPr algn="l"/>
            <a:r>
              <a:rPr lang="en-US" dirty="0" err="1"/>
              <a:t>脚本</a:t>
            </a:r>
            <a:r>
              <a:rPr lang="zh-CN" altLang="en-US" dirty="0"/>
              <a:t>：</a:t>
            </a:r>
            <a:r>
              <a:rPr lang="en-US" altLang="zh-CN" dirty="0"/>
              <a:t>/Users/</a:t>
            </a:r>
            <a:r>
              <a:rPr lang="en-US" altLang="zh-CN" dirty="0" err="1"/>
              <a:t>sunwu</a:t>
            </a:r>
            <a:r>
              <a:rPr lang="en-US" altLang="zh-CN" dirty="0"/>
              <a:t>/SW-Research/</a:t>
            </a:r>
            <a:r>
              <a:rPr lang="en-US" altLang="zh-CN" dirty="0" err="1"/>
              <a:t>sw</a:t>
            </a:r>
            <a:r>
              <a:rPr lang="en-US" altLang="zh-CN" dirty="0"/>
              <a:t>-research-code/libs/timeseries-models/</a:t>
            </a:r>
            <a:r>
              <a:rPr lang="en-US" altLang="zh-CN" dirty="0" err="1"/>
              <a:t>benchmark_models</a:t>
            </a:r>
            <a:r>
              <a:rPr lang="en-US" altLang="zh-CN" dirty="0"/>
              <a:t>/tests/</a:t>
            </a:r>
            <a:r>
              <a:rPr lang="en-US" altLang="zh-CN" dirty="0" err="1"/>
              <a:t>model_loader.py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911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04F9-A435-4641-B397-E27DC7E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FC0A16-B393-F248-B0A7-88A05AD7A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E1EE30-ED84-6843-AF7A-13B63B74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5A1F48-62B2-614B-AB4B-52505E73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92E44C-DE69-0C4E-8007-56F9B7C43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AAEE20-85C7-6147-947B-5B2623338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2A9DEB-6592-4344-BFBA-8ADAB8EAA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1C7CC7-C93B-CB4E-B3AB-A006FE9DA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D21C87-F860-1A48-9CF8-8682900237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C7C26F-E5CF-8545-856B-F8D969AB4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39" y="1064871"/>
            <a:ext cx="6615529" cy="38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8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63CC4-B5C1-9845-BDC1-BDB5C08B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"/>
            <a:ext cx="5040000" cy="94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6EA33-DE0C-4B4C-AD04-4DAF69EA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558"/>
            <a:ext cx="5040000" cy="94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5BD8A-75A1-CB40-941F-5A52B67B4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337"/>
            <a:ext cx="5040000" cy="9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818FB-3261-634C-967B-C4CE996A1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6116"/>
            <a:ext cx="5040000" cy="94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228A87-79BD-614A-98C5-8D899C760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892"/>
            <a:ext cx="5040000" cy="94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8DDB7C-75DB-F64B-89B9-2C816AE55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595"/>
            <a:ext cx="5040000" cy="945000"/>
          </a:xfrm>
          <a:prstGeom prst="rect">
            <a:avLst/>
          </a:prstGeom>
        </p:spPr>
      </p:pic>
      <p:sp>
        <p:nvSpPr>
          <p:cNvPr id="2" name="2">
            <a:extLst>
              <a:ext uri="{FF2B5EF4-FFF2-40B4-BE49-F238E27FC236}">
                <a16:creationId xmlns:a16="http://schemas.microsoft.com/office/drawing/2014/main" id="{0B71FEE9-650D-694D-9F83-AA986F2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034" y="1"/>
            <a:ext cx="7916954" cy="396240"/>
          </a:xfrm>
        </p:spPr>
        <p:txBody>
          <a:bodyPr/>
          <a:lstStyle/>
          <a:p>
            <a:r>
              <a:rPr lang="en-US" altLang="zh-CN" dirty="0"/>
              <a:t>CNN</a:t>
            </a:r>
            <a:endParaRPr lang="en-CN" dirty="0"/>
          </a:p>
        </p:txBody>
      </p:sp>
      <p:pic>
        <p:nvPicPr>
          <p:cNvPr id="16" name="1">
            <a:extLst>
              <a:ext uri="{FF2B5EF4-FFF2-40B4-BE49-F238E27FC236}">
                <a16:creationId xmlns:a16="http://schemas.microsoft.com/office/drawing/2014/main" id="{3F7C81BA-8566-9840-A007-33A114601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80" y="970558"/>
            <a:ext cx="7120648" cy="41869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3ED696-D685-6C4D-9C6B-E3ED3F528E96}"/>
              </a:ext>
            </a:extLst>
          </p:cNvPr>
          <p:cNvSpPr txBox="1"/>
          <p:nvPr/>
        </p:nvSpPr>
        <p:spPr>
          <a:xfrm>
            <a:off x="6461760" y="5236074"/>
            <a:ext cx="528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训练的窗口数量</a:t>
            </a:r>
            <a:r>
              <a:rPr lang="en-US" altLang="zh-CN" dirty="0"/>
              <a:t>(samples)</a:t>
            </a:r>
            <a:r>
              <a:rPr lang="en-CN" dirty="0"/>
              <a:t>与模型精度的关系</a:t>
            </a:r>
          </a:p>
        </p:txBody>
      </p:sp>
    </p:spTree>
    <p:extLst>
      <p:ext uri="{BB962C8B-B14F-4D97-AF65-F5344CB8AC3E}">
        <p14:creationId xmlns:p14="http://schemas.microsoft.com/office/powerpoint/2010/main" val="42138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A01C-3B13-9B4B-A0FB-6E38B8DF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DAGMM</a:t>
            </a:r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48A740-31AD-6E42-831E-AFCC66A1F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757FDE-C4FB-9747-BE23-A0BF06860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484C15-B87F-C24F-93E9-D77548390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750F34-5045-584E-B3FA-36EBA54F8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C950E6-140F-FB46-A15B-000A25AD1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3BBB15-EEB1-3648-AA5B-99FA456CE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9BE92D-25C5-B640-A539-DF06D6411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1833B2-73DF-904E-8A8D-323CFC2618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CEDCBE3-AA1A-8645-BF6F-32118E473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54" y="1063016"/>
            <a:ext cx="6982854" cy="41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3229B4-1D48-0490-2CFF-49C60E6D3292}"/>
              </a:ext>
            </a:extLst>
          </p:cNvPr>
          <p:cNvSpPr txBox="1"/>
          <p:nvPr/>
        </p:nvSpPr>
        <p:spPr>
          <a:xfrm>
            <a:off x="295662" y="146653"/>
            <a:ext cx="20528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 </a:t>
            </a:r>
            <a:r>
              <a:rPr lang="en-US" altLang="zh-CN" b="1" dirty="0">
                <a:latin typeface="Times New Roman" panose="02020603050405020304" pitchFamily="18" charset="0"/>
              </a:rPr>
              <a:t>Data Processing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FBAF9C-F27A-1AA4-13CA-925F717D037D}"/>
              </a:ext>
            </a:extLst>
          </p:cNvPr>
          <p:cNvSpPr txBox="1"/>
          <p:nvPr/>
        </p:nvSpPr>
        <p:spPr>
          <a:xfrm>
            <a:off x="305192" y="5158474"/>
            <a:ext cx="201850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 </a:t>
            </a:r>
            <a:r>
              <a:rPr lang="en-US" altLang="zh-CN" b="1" dirty="0">
                <a:latin typeface="Times New Roman" panose="02020603050405020304" pitchFamily="18" charset="0"/>
              </a:rPr>
              <a:t>Data Sampling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92CDEF-D238-D0B2-F45B-5465BAA857E7}"/>
              </a:ext>
            </a:extLst>
          </p:cNvPr>
          <p:cNvSpPr txBox="1"/>
          <p:nvPr/>
        </p:nvSpPr>
        <p:spPr>
          <a:xfrm>
            <a:off x="6727204" y="914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A04593-04DF-8484-E2E0-5836D9AFF7B8}"/>
              </a:ext>
            </a:extLst>
          </p:cNvPr>
          <p:cNvSpPr txBox="1"/>
          <p:nvPr/>
        </p:nvSpPr>
        <p:spPr>
          <a:xfrm>
            <a:off x="9765587" y="146653"/>
            <a:ext cx="2692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 </a:t>
            </a:r>
            <a:r>
              <a:rPr lang="en-US" altLang="zh-CN" b="1" dirty="0">
                <a:latin typeface="Times New Roman" panose="02020603050405020304" pitchFamily="18" charset="0"/>
              </a:rPr>
              <a:t>Heuristic Method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BCFE08-7548-3B82-B545-1DE1E8BC43B6}"/>
              </a:ext>
            </a:extLst>
          </p:cNvPr>
          <p:cNvSpPr txBox="1"/>
          <p:nvPr/>
        </p:nvSpPr>
        <p:spPr>
          <a:xfrm>
            <a:off x="387594" y="625422"/>
            <a:ext cx="13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Sliding Window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370038-AC3B-15E3-B436-67E3DA7DB9F0}"/>
              </a:ext>
            </a:extLst>
          </p:cNvPr>
          <p:cNvSpPr/>
          <p:nvPr/>
        </p:nvSpPr>
        <p:spPr>
          <a:xfrm>
            <a:off x="427109" y="1001153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BE201C1-E9A5-0244-D41F-D020ACDC424A}"/>
              </a:ext>
            </a:extLst>
          </p:cNvPr>
          <p:cNvCxnSpPr>
            <a:stCxn id="10" idx="3"/>
          </p:cNvCxnSpPr>
          <p:nvPr/>
        </p:nvCxnSpPr>
        <p:spPr>
          <a:xfrm>
            <a:off x="1743222" y="779311"/>
            <a:ext cx="608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C580C03B-F984-5ACB-B668-6275B90E9326}"/>
              </a:ext>
            </a:extLst>
          </p:cNvPr>
          <p:cNvSpPr/>
          <p:nvPr/>
        </p:nvSpPr>
        <p:spPr>
          <a:xfrm>
            <a:off x="788941" y="999739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20DA8C5-5ED7-E725-9E73-A2E479307EB6}"/>
              </a:ext>
            </a:extLst>
          </p:cNvPr>
          <p:cNvGrpSpPr/>
          <p:nvPr/>
        </p:nvGrpSpPr>
        <p:grpSpPr>
          <a:xfrm>
            <a:off x="360437" y="1755274"/>
            <a:ext cx="4426165" cy="976269"/>
            <a:chOff x="1104900" y="1933624"/>
            <a:chExt cx="4426165" cy="97626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4614F5-DE28-3DF2-8641-9FD84B16C28B}"/>
                </a:ext>
              </a:extLst>
            </p:cNvPr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392593-9AE2-77CD-3C47-D4324AEF4E6A}"/>
                </a:ext>
              </a:extLst>
            </p:cNvPr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32F3A07-0F7C-9B51-16FB-CCA1A9F8CCA0}"/>
                </a:ext>
              </a:extLst>
            </p:cNvPr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A56DC6C-E9C9-290D-D95D-1FC07003158A}"/>
              </a:ext>
            </a:extLst>
          </p:cNvPr>
          <p:cNvGrpSpPr/>
          <p:nvPr/>
        </p:nvGrpSpPr>
        <p:grpSpPr>
          <a:xfrm>
            <a:off x="357470" y="3265472"/>
            <a:ext cx="4429119" cy="972476"/>
            <a:chOff x="1089923" y="3190237"/>
            <a:chExt cx="4429119" cy="97247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F8E3FD-5E6C-7C52-644E-45E290303738}"/>
                </a:ext>
              </a:extLst>
            </p:cNvPr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8418DE4-44EB-BF21-F0D5-15C936F63740}"/>
                </a:ext>
              </a:extLst>
            </p:cNvPr>
            <p:cNvSpPr/>
            <p:nvPr/>
          </p:nvSpPr>
          <p:spPr>
            <a:xfrm>
              <a:off x="1101325" y="3506163"/>
              <a:ext cx="441771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DDEEA43-7D9F-A8E6-9BB6-FBFFDC98429E}"/>
              </a:ext>
            </a:extLst>
          </p:cNvPr>
          <p:cNvGrpSpPr/>
          <p:nvPr/>
        </p:nvGrpSpPr>
        <p:grpSpPr>
          <a:xfrm>
            <a:off x="4849673" y="1767216"/>
            <a:ext cx="1463893" cy="964327"/>
            <a:chOff x="5594136" y="1945566"/>
            <a:chExt cx="1463893" cy="96432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7F06E4-3F82-18C3-FE96-EB0521F7EA4C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3A9EDCB-B2E2-D837-4B0B-8F7CF2E735D9}"/>
                </a:ext>
              </a:extLst>
            </p:cNvPr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>
            <a:extLst>
              <a:ext uri="{FF2B5EF4-FFF2-40B4-BE49-F238E27FC236}">
                <a16:creationId xmlns:a16="http://schemas.microsoft.com/office/drawing/2014/main" id="{3A060C8F-3A89-D531-00E1-FB0949B9E2B2}"/>
              </a:ext>
            </a:extLst>
          </p:cNvPr>
          <p:cNvSpPr/>
          <p:nvPr/>
        </p:nvSpPr>
        <p:spPr>
          <a:xfrm>
            <a:off x="2851173" y="16603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E5DBA352-2376-8592-B2DA-C72452989B47}"/>
              </a:ext>
            </a:extLst>
          </p:cNvPr>
          <p:cNvSpPr/>
          <p:nvPr/>
        </p:nvSpPr>
        <p:spPr>
          <a:xfrm>
            <a:off x="2851173" y="2962650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A0F428-3E64-19FE-32CA-F1EBC1757B5E}"/>
              </a:ext>
            </a:extLst>
          </p:cNvPr>
          <p:cNvSpPr/>
          <p:nvPr/>
        </p:nvSpPr>
        <p:spPr>
          <a:xfrm>
            <a:off x="303289" y="524134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89379E-3C00-8E7A-073F-9E13F5221FB4}"/>
              </a:ext>
            </a:extLst>
          </p:cNvPr>
          <p:cNvSpPr/>
          <p:nvPr/>
        </p:nvSpPr>
        <p:spPr>
          <a:xfrm>
            <a:off x="305595" y="3177464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6BFB2F3-30C1-E93C-DE26-BBDB1B3744EB}"/>
              </a:ext>
            </a:extLst>
          </p:cNvPr>
          <p:cNvGrpSpPr/>
          <p:nvPr/>
        </p:nvGrpSpPr>
        <p:grpSpPr>
          <a:xfrm>
            <a:off x="4838718" y="3277338"/>
            <a:ext cx="1463893" cy="964327"/>
            <a:chOff x="5594136" y="1945566"/>
            <a:chExt cx="1463893" cy="96432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4E6E725-156D-F795-41D0-52117F1A4C21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449644C-92DB-A162-A846-89F62466C94C}"/>
                </a:ext>
              </a:extLst>
            </p:cNvPr>
            <p:cNvSpPr/>
            <p:nvPr/>
          </p:nvSpPr>
          <p:spPr>
            <a:xfrm>
              <a:off x="5605083" y="2253343"/>
              <a:ext cx="1452946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82D57A4-0906-B99D-D1EC-37981E382CAE}"/>
              </a:ext>
            </a:extLst>
          </p:cNvPr>
          <p:cNvCxnSpPr>
            <a:cxnSpLocks/>
          </p:cNvCxnSpPr>
          <p:nvPr/>
        </p:nvCxnSpPr>
        <p:spPr>
          <a:xfrm>
            <a:off x="4818133" y="987068"/>
            <a:ext cx="0" cy="32508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F6445B68-4C0B-3F87-B0B9-7AD1BD0324B5}"/>
              </a:ext>
            </a:extLst>
          </p:cNvPr>
          <p:cNvGrpSpPr/>
          <p:nvPr/>
        </p:nvGrpSpPr>
        <p:grpSpPr>
          <a:xfrm>
            <a:off x="357579" y="4366578"/>
            <a:ext cx="5964917" cy="686101"/>
            <a:chOff x="61913" y="5007169"/>
            <a:chExt cx="5964917" cy="6861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67BC56-DA9A-8573-4F4F-443E6EA2E16B}"/>
                </a:ext>
              </a:extLst>
            </p:cNvPr>
            <p:cNvSpPr txBox="1"/>
            <p:nvPr/>
          </p:nvSpPr>
          <p:spPr>
            <a:xfrm>
              <a:off x="2307105" y="5292268"/>
              <a:ext cx="196079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A627FE-2206-AF69-F29F-97A68BA6D2D6}"/>
                </a:ext>
              </a:extLst>
            </p:cNvPr>
            <p:cNvSpPr txBox="1"/>
            <p:nvPr/>
          </p:nvSpPr>
          <p:spPr>
            <a:xfrm>
              <a:off x="88978" y="5292269"/>
              <a:ext cx="206017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E0BB89-D763-0358-30A0-CBB7A398B569}"/>
                </a:ext>
              </a:extLst>
            </p:cNvPr>
            <p:cNvSpPr txBox="1"/>
            <p:nvPr/>
          </p:nvSpPr>
          <p:spPr>
            <a:xfrm>
              <a:off x="4445635" y="5292267"/>
              <a:ext cx="147829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B9E441E-337C-6879-3380-44DC7637290A}"/>
                </a:ext>
              </a:extLst>
            </p:cNvPr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>
            <a:extLst>
              <a:ext uri="{FF2B5EF4-FFF2-40B4-BE49-F238E27FC236}">
                <a16:creationId xmlns:a16="http://schemas.microsoft.com/office/drawing/2014/main" id="{0DC20D99-7489-8406-9156-6C6CD1E69510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H="1">
            <a:off x="357579" y="3078637"/>
            <a:ext cx="2388564" cy="1630992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D7F4AAD-4644-6ECD-C465-9F8ECAC81BCC}"/>
              </a:ext>
            </a:extLst>
          </p:cNvPr>
          <p:cNvSpPr/>
          <p:nvPr/>
        </p:nvSpPr>
        <p:spPr>
          <a:xfrm rot="16200000">
            <a:off x="6430926" y="373836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8B3228C-9194-262B-5045-7D748B86C605}"/>
              </a:ext>
            </a:extLst>
          </p:cNvPr>
          <p:cNvSpPr/>
          <p:nvPr/>
        </p:nvSpPr>
        <p:spPr>
          <a:xfrm>
            <a:off x="988111" y="2925389"/>
            <a:ext cx="1449414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 Size </a:t>
            </a:r>
            <a:r>
              <a:rPr lang="en-US" altLang="zh-CN" sz="1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400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endParaRPr lang="zh-CN" altLang="en-US" sz="1400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" name="箭头: 下 122">
            <a:extLst>
              <a:ext uri="{FF2B5EF4-FFF2-40B4-BE49-F238E27FC236}">
                <a16:creationId xmlns:a16="http://schemas.microsoft.com/office/drawing/2014/main" id="{B75C51A2-D766-DBB6-B98C-6112C52E2A42}"/>
              </a:ext>
            </a:extLst>
          </p:cNvPr>
          <p:cNvSpPr/>
          <p:nvPr/>
        </p:nvSpPr>
        <p:spPr>
          <a:xfrm rot="16200000">
            <a:off x="9452379" y="1235623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390766-9B49-BAC5-E23E-F7A4E472E9F0}"/>
              </a:ext>
            </a:extLst>
          </p:cNvPr>
          <p:cNvSpPr/>
          <p:nvPr/>
        </p:nvSpPr>
        <p:spPr>
          <a:xfrm>
            <a:off x="6727201" y="524134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A315203-0D08-9CB1-9E84-F6F9948254A8}"/>
              </a:ext>
            </a:extLst>
          </p:cNvPr>
          <p:cNvGrpSpPr/>
          <p:nvPr/>
        </p:nvGrpSpPr>
        <p:grpSpPr>
          <a:xfrm>
            <a:off x="6771936" y="4004835"/>
            <a:ext cx="2607866" cy="1096323"/>
            <a:chOff x="3549175" y="6708404"/>
            <a:chExt cx="2607866" cy="1096323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F0A4C2B-0495-A183-ACD1-E665865AD3EA}"/>
                </a:ext>
              </a:extLst>
            </p:cNvPr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4EE6179-4017-A3E9-F38A-61B31CD0B236}"/>
                </a:ext>
              </a:extLst>
            </p:cNvPr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E7CEBD74-BD58-383F-A134-3CA2185CB839}"/>
                </a:ext>
              </a:extLst>
            </p:cNvPr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D2ABAEDF-7D3C-CE8A-78E0-E84D325290C1}"/>
                </a:ext>
              </a:extLst>
            </p:cNvPr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UTS-AD Models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07BA50A-CFF3-8D7A-838D-DAF906469E2A}"/>
                </a:ext>
              </a:extLst>
            </p:cNvPr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6C6073F-5C4A-D22C-8A15-76225D35330A}"/>
                </a:ext>
              </a:extLst>
            </p:cNvPr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96DF663-7275-85A2-D3B0-CF3D9BF06385}"/>
                </a:ext>
              </a:extLst>
            </p:cNvPr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CA64D99-AFAB-97B8-40C8-91C133B1E555}"/>
                </a:ext>
              </a:extLst>
            </p:cNvPr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>
            <a:extLst>
              <a:ext uri="{FF2B5EF4-FFF2-40B4-BE49-F238E27FC236}">
                <a16:creationId xmlns:a16="http://schemas.microsoft.com/office/drawing/2014/main" id="{25FCE2C3-5BC8-8E4F-7603-6BCF0239AB4D}"/>
              </a:ext>
            </a:extLst>
          </p:cNvPr>
          <p:cNvSpPr/>
          <p:nvPr/>
        </p:nvSpPr>
        <p:spPr>
          <a:xfrm rot="10800000">
            <a:off x="7917281" y="3508837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EE42AA8-1D15-807C-B224-49B7A5156A0B}"/>
              </a:ext>
            </a:extLst>
          </p:cNvPr>
          <p:cNvGrpSpPr/>
          <p:nvPr/>
        </p:nvGrpSpPr>
        <p:grpSpPr>
          <a:xfrm>
            <a:off x="6816400" y="712485"/>
            <a:ext cx="2196074" cy="563714"/>
            <a:chOff x="6115328" y="3644363"/>
            <a:chExt cx="2196074" cy="56371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85C9E6BA-F122-CB20-4EEE-0C9C1BB4B8AA}"/>
                </a:ext>
              </a:extLst>
            </p:cNvPr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7379144-2A65-2E51-BDDF-1181C4949D79}"/>
                  </a:ext>
                </a:extLst>
              </p:cNvPr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91049A3C-5BE7-FDF9-038C-178785FA4AEF}"/>
                  </a:ext>
                </a:extLst>
              </p:cNvPr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F1C2D6BF-6385-60DD-47C7-06A530F9C5D6}"/>
                  </a:ext>
                </a:extLst>
              </p:cNvPr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DBF58C1-2A43-23B5-E0DE-79C8B6A02546}"/>
                </a:ext>
              </a:extLst>
            </p:cNvPr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/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B31EF7B9-8688-420C-8252-8BFED1BB0830}"/>
              </a:ext>
            </a:extLst>
          </p:cNvPr>
          <p:cNvSpPr/>
          <p:nvPr/>
        </p:nvSpPr>
        <p:spPr>
          <a:xfrm>
            <a:off x="9734553" y="511861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>
            <a:extLst>
              <a:ext uri="{FF2B5EF4-FFF2-40B4-BE49-F238E27FC236}">
                <a16:creationId xmlns:a16="http://schemas.microsoft.com/office/drawing/2014/main" id="{65316639-5BBF-8398-6F8A-ADD57093EF57}"/>
              </a:ext>
            </a:extLst>
          </p:cNvPr>
          <p:cNvCxnSpPr>
            <a:cxnSpLocks/>
            <a:stCxn id="148" idx="3"/>
            <a:endCxn id="7" idx="3"/>
          </p:cNvCxnSpPr>
          <p:nvPr/>
        </p:nvCxnSpPr>
        <p:spPr>
          <a:xfrm flipH="1">
            <a:off x="2323693" y="3471237"/>
            <a:ext cx="9593150" cy="1871903"/>
          </a:xfrm>
          <a:prstGeom prst="bentConnector3">
            <a:avLst>
              <a:gd name="adj1" fmla="val -23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30CF6E9D-A6CE-283C-4DA1-1929EE7DC38F}"/>
                  </a:ext>
                </a:extLst>
              </p:cNvPr>
              <p:cNvSpPr/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Increase Sample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30CF6E9D-A6CE-283C-4DA1-1929EE7DC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9840F44-49A1-9ED8-9C0D-021601DF8C00}"/>
              </a:ext>
            </a:extLst>
          </p:cNvPr>
          <p:cNvCxnSpPr>
            <a:cxnSpLocks/>
            <a:stCxn id="148" idx="2"/>
            <a:endCxn id="187" idx="0"/>
          </p:cNvCxnSpPr>
          <p:nvPr/>
        </p:nvCxnSpPr>
        <p:spPr>
          <a:xfrm flipH="1">
            <a:off x="11063377" y="3748752"/>
            <a:ext cx="5205" cy="25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D960DCE-9619-D669-4D95-57F982397DF3}"/>
              </a:ext>
            </a:extLst>
          </p:cNvPr>
          <p:cNvGrpSpPr/>
          <p:nvPr/>
        </p:nvGrpSpPr>
        <p:grpSpPr>
          <a:xfrm>
            <a:off x="10002494" y="913688"/>
            <a:ext cx="1943991" cy="1711062"/>
            <a:chOff x="6552293" y="1502557"/>
            <a:chExt cx="1943991" cy="1711062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54172E58-22B3-55F0-760C-D900612FB811}"/>
                </a:ext>
              </a:extLst>
            </p:cNvPr>
            <p:cNvCxnSpPr>
              <a:cxnSpLocks/>
            </p:cNvCxnSpPr>
            <p:nvPr/>
          </p:nvCxnSpPr>
          <p:spPr>
            <a:xfrm>
              <a:off x="6956484" y="2743246"/>
              <a:ext cx="1539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E5C8031A-8495-BC0D-42F7-C1048347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688" y="1502557"/>
              <a:ext cx="0" cy="1489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FDA1FCE2-3BB2-2ADA-AA8E-896921926768}"/>
                </a:ext>
              </a:extLst>
            </p:cNvPr>
            <p:cNvSpPr/>
            <p:nvPr/>
          </p:nvSpPr>
          <p:spPr>
            <a:xfrm>
              <a:off x="7090988" y="2930400"/>
              <a:ext cx="1233592" cy="2832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Sample Size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95C2160-1BC3-B7CA-6207-50887725537F}"/>
                </a:ext>
              </a:extLst>
            </p:cNvPr>
            <p:cNvSpPr/>
            <p:nvPr/>
          </p:nvSpPr>
          <p:spPr>
            <a:xfrm>
              <a:off x="6552293" y="1584109"/>
              <a:ext cx="515208" cy="11671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Model Accuracy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07CC42F5-CDDB-E8F6-0F0E-9016DB404CFA}"/>
                </a:ext>
              </a:extLst>
            </p:cNvPr>
            <p:cNvGrpSpPr/>
            <p:nvPr/>
          </p:nvGrpSpPr>
          <p:grpSpPr>
            <a:xfrm>
              <a:off x="7887706" y="1799650"/>
              <a:ext cx="316116" cy="1185453"/>
              <a:chOff x="7887706" y="1679576"/>
              <a:chExt cx="316116" cy="1185453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B54FCDC8-B5FF-84B2-569A-743ABAE8DCE6}"/>
                  </a:ext>
                </a:extLst>
              </p:cNvPr>
              <p:cNvSpPr/>
              <p:nvPr/>
            </p:nvSpPr>
            <p:spPr>
              <a:xfrm>
                <a:off x="7947451" y="1679576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D48773CF-D444-8343-5365-83DB8F86253A}"/>
                      </a:ext>
                    </a:extLst>
                  </p:cNvPr>
                  <p:cNvSpPr/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D48773CF-D444-8343-5365-83DB8F8625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434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F0A7C92-899B-06F7-4D7D-21DFBE01A82C}"/>
                </a:ext>
              </a:extLst>
            </p:cNvPr>
            <p:cNvGrpSpPr/>
            <p:nvPr/>
          </p:nvGrpSpPr>
          <p:grpSpPr>
            <a:xfrm>
              <a:off x="7539760" y="2002849"/>
              <a:ext cx="316116" cy="982254"/>
              <a:chOff x="7563558" y="1882775"/>
              <a:chExt cx="316116" cy="982254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2A5D08BF-16AA-6D53-837A-088D7EEE93F1}"/>
                  </a:ext>
                </a:extLst>
              </p:cNvPr>
              <p:cNvSpPr/>
              <p:nvPr/>
            </p:nvSpPr>
            <p:spPr>
              <a:xfrm>
                <a:off x="7623303" y="1882775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圆角 116">
                    <a:extLst>
                      <a:ext uri="{FF2B5EF4-FFF2-40B4-BE49-F238E27FC236}">
                        <a16:creationId xmlns:a16="http://schemas.microsoft.com/office/drawing/2014/main" id="{F03C4618-FD2B-C739-4E40-5FBE07D6E7F9}"/>
                      </a:ext>
                    </a:extLst>
                  </p:cNvPr>
                  <p:cNvSpPr/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7" name="矩形: 圆角 116">
                    <a:extLst>
                      <a:ext uri="{FF2B5EF4-FFF2-40B4-BE49-F238E27FC236}">
                        <a16:creationId xmlns:a16="http://schemas.microsoft.com/office/drawing/2014/main" id="{F03C4618-FD2B-C739-4E40-5FBE07D6E7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l="-19231" b="-434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EECBDB22-7A8F-3BBF-24A7-8E0B238CF81A}"/>
                </a:ext>
              </a:extLst>
            </p:cNvPr>
            <p:cNvGrpSpPr/>
            <p:nvPr/>
          </p:nvGrpSpPr>
          <p:grpSpPr>
            <a:xfrm>
              <a:off x="7191815" y="2266375"/>
              <a:ext cx="316116" cy="718728"/>
              <a:chOff x="7191815" y="2146301"/>
              <a:chExt cx="316116" cy="718728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9BD3AA-8B23-7782-05A9-CD239423E091}"/>
                  </a:ext>
                </a:extLst>
              </p:cNvPr>
              <p:cNvSpPr/>
              <p:nvPr/>
            </p:nvSpPr>
            <p:spPr>
              <a:xfrm>
                <a:off x="7251560" y="2146301"/>
                <a:ext cx="196627" cy="4768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圆角 117">
                    <a:extLst>
                      <a:ext uri="{FF2B5EF4-FFF2-40B4-BE49-F238E27FC236}">
                        <a16:creationId xmlns:a16="http://schemas.microsoft.com/office/drawing/2014/main" id="{1ED9882C-5C94-3F9F-A7EF-CAC9ECDAD386}"/>
                      </a:ext>
                    </a:extLst>
                  </p:cNvPr>
                  <p:cNvSpPr/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: 圆角 117">
                    <a:extLst>
                      <a:ext uri="{FF2B5EF4-FFF2-40B4-BE49-F238E27FC236}">
                        <a16:creationId xmlns:a16="http://schemas.microsoft.com/office/drawing/2014/main" id="{1ED9882C-5C94-3F9F-A7EF-CAC9ECDAD3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l="-23077" b="-434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948C5B10-7E04-68CC-7653-490919249E5B}"/>
              </a:ext>
            </a:extLst>
          </p:cNvPr>
          <p:cNvSpPr/>
          <p:nvPr/>
        </p:nvSpPr>
        <p:spPr>
          <a:xfrm>
            <a:off x="9917922" y="624185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" name="右大括号 165">
            <a:extLst>
              <a:ext uri="{FF2B5EF4-FFF2-40B4-BE49-F238E27FC236}">
                <a16:creationId xmlns:a16="http://schemas.microsoft.com/office/drawing/2014/main" id="{B6622F4C-0BC9-738A-1EC0-36E6135C555F}"/>
              </a:ext>
            </a:extLst>
          </p:cNvPr>
          <p:cNvSpPr/>
          <p:nvPr/>
        </p:nvSpPr>
        <p:spPr>
          <a:xfrm>
            <a:off x="11620499" y="1210785"/>
            <a:ext cx="79900" cy="203199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A2A402-41A2-2727-0A47-8A4A2F160C9E}"/>
                  </a:ext>
                </a:extLst>
              </p:cNvPr>
              <p:cNvSpPr txBox="1"/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A2A402-41A2-2727-0A47-8A4A2F16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blipFill>
                <a:blip r:embed="rId8"/>
                <a:stretch>
                  <a:fillRect l="-14286" r="-357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B34C1E60-6CBA-DD85-0E1A-046F44775834}"/>
              </a:ext>
            </a:extLst>
          </p:cNvPr>
          <p:cNvCxnSpPr>
            <a:cxnSpLocks/>
            <a:stCxn id="141" idx="2"/>
            <a:endCxn id="148" idx="0"/>
          </p:cNvCxnSpPr>
          <p:nvPr/>
        </p:nvCxnSpPr>
        <p:spPr>
          <a:xfrm>
            <a:off x="11063383" y="2664400"/>
            <a:ext cx="5199" cy="529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567940AC-6374-7B7E-6257-16B4C1EE6295}"/>
                  </a:ext>
                </a:extLst>
              </p:cNvPr>
              <p:cNvSpPr/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567940AC-6374-7B7E-6257-16B4C1EE6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7" name="表格 177">
            <a:extLst>
              <a:ext uri="{FF2B5EF4-FFF2-40B4-BE49-F238E27FC236}">
                <a16:creationId xmlns:a16="http://schemas.microsoft.com/office/drawing/2014/main" id="{49C2A47D-A207-DF4F-C463-5C19BF408AC8}"/>
              </a:ext>
            </a:extLst>
          </p:cNvPr>
          <p:cNvGraphicFramePr>
            <a:graphicFrameLocks noGrp="1"/>
          </p:cNvGraphicFramePr>
          <p:nvPr/>
        </p:nvGraphicFramePr>
        <p:xfrm>
          <a:off x="6811649" y="1423354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1983646406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1823139739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396401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565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523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82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409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1313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/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5C962ED5-193E-DD8F-4D80-FA928765CA2C}"/>
              </a:ext>
            </a:extLst>
          </p:cNvPr>
          <p:cNvGrpSpPr/>
          <p:nvPr/>
        </p:nvGrpSpPr>
        <p:grpSpPr>
          <a:xfrm>
            <a:off x="10094415" y="4004170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Sample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1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UTS-AD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2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C91205B-D065-DF07-3A80-A69C7A3E22C8}"/>
                </a:ext>
              </a:extLst>
            </p:cNvPr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0FDE5F11-2ECE-EB47-D236-8C1756C2031F}"/>
              </a:ext>
            </a:extLst>
          </p:cNvPr>
          <p:cNvSpPr txBox="1"/>
          <p:nvPr/>
        </p:nvSpPr>
        <p:spPr>
          <a:xfrm>
            <a:off x="11004405" y="3692780"/>
            <a:ext cx="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AFFD9B3-F3CE-9687-A60E-0AD7BD8CED7A}"/>
              </a:ext>
            </a:extLst>
          </p:cNvPr>
          <p:cNvSpPr txBox="1"/>
          <p:nvPr/>
        </p:nvSpPr>
        <p:spPr>
          <a:xfrm>
            <a:off x="11835691" y="3188083"/>
            <a:ext cx="41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32F688D-96BC-374A-0428-4D759F1F1427}"/>
              </a:ext>
            </a:extLst>
          </p:cNvPr>
          <p:cNvSpPr>
            <a:spLocks noChangeAspect="1"/>
          </p:cNvSpPr>
          <p:nvPr/>
        </p:nvSpPr>
        <p:spPr>
          <a:xfrm>
            <a:off x="8783685" y="3598520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F86CC9-23CE-B549-B35F-B715E0B4807A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0" y="986888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BAE1011-1FE3-224F-BB25-CF05A4F9AA51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/>
        </p:blipFill>
        <p:spPr>
          <a:xfrm>
            <a:off x="4894432" y="2115853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76207D-AE06-7A4D-BE2D-FE53A2B46647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/>
        </p:blipFill>
        <p:spPr>
          <a:xfrm>
            <a:off x="5572951" y="2114637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1387251-45DD-3248-BE6D-A8522536CE06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/>
        </p:blipFill>
        <p:spPr>
          <a:xfrm>
            <a:off x="4043243" y="2102363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A524ABD-D771-4142-87F9-23F0522C987A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/>
        </p:blipFill>
        <p:spPr>
          <a:xfrm>
            <a:off x="2795170" y="2102363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5E94FF8A-E4EF-F946-8652-BAF995795B09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/>
        </p:blipFill>
        <p:spPr>
          <a:xfrm>
            <a:off x="2001164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803C4F2-83AB-2B49-904E-3C5186CE25CA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-1249" r="74960" b="1249"/>
          <a:stretch/>
        </p:blipFill>
        <p:spPr>
          <a:xfrm>
            <a:off x="1207157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873A52E-4C33-214E-BAF1-1D6125628D38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/>
        </p:blipFill>
        <p:spPr>
          <a:xfrm>
            <a:off x="413150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8C0FBC3-A1E8-7E45-AEDC-59A7873AB5F7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/>
        </p:blipFill>
        <p:spPr>
          <a:xfrm>
            <a:off x="412114" y="3615994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0AA7708C-1BF5-6040-AFEB-23E40620A998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/>
        </p:blipFill>
        <p:spPr>
          <a:xfrm>
            <a:off x="1616099" y="3615994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96FF2F2-C5FA-A941-AD41-9DC8C35A37DA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/>
        </p:blipFill>
        <p:spPr>
          <a:xfrm>
            <a:off x="2820084" y="3615994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48F326BB-A57D-4940-83D5-1B208CABBC88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/>
        </p:blipFill>
        <p:spPr>
          <a:xfrm>
            <a:off x="4023186" y="3615994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9825211C-AA65-D64A-B117-310826D2466E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/>
        </p:blipFill>
        <p:spPr>
          <a:xfrm>
            <a:off x="4898275" y="3615994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27B2F09-DB0D-3245-B345-20C224FFA407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/>
        </p:blipFill>
        <p:spPr>
          <a:xfrm>
            <a:off x="5576794" y="3615994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2844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8AAA-B092-6F47-AB64-19C3B47F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DAGMM</a:t>
            </a:r>
            <a:r>
              <a:rPr lang="zh-CN" altLang="en-US" dirty="0"/>
              <a:t> </a:t>
            </a:r>
            <a:r>
              <a:rPr lang="en-US" altLang="zh-CN" dirty="0" err="1"/>
              <a:t>TF2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F09BA-5693-B245-BAF5-EB28AB10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72BA7-4065-464C-96D9-046E5C28D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6D250-3C28-094F-90C2-94D312878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B851-1A3E-A243-9F32-B689BBF5C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149B05-7570-0145-9A71-C67F650F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E4A4A-57B0-A94A-8E3E-03DC542B2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988279-1CCE-2E4E-AE9B-5846A5C076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95" y="859003"/>
            <a:ext cx="6873205" cy="4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8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56F3-76A5-604E-A68D-996C6BED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HBOS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8DF6-AA93-7944-906B-0E78C36E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8EE64-1AB1-2C4A-9193-A9FDEF1D5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C337C-054E-9349-93CB-41DC53317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EC61A-B384-5843-A795-5A58B4FBE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837C4-B19D-974A-923C-C139AF58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078FD-B090-E64B-BBB7-3CAFB081A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EAEF77-F451-9B43-8A15-558E22BA0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587779-A567-E54E-A0D6-6DE797412C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993BEF-C7C8-4841-8D82-84DA9D3F3E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46" y="588661"/>
            <a:ext cx="9525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7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9EC7-A204-7C4B-8369-EB05B4BC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IForest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81F4B-0E09-1741-B0B0-C6191450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934CB-E6FB-CF40-8D35-FF6CAB31D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5B37C-643F-774C-B00A-C25706CDF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CB724-8D8B-2B4A-A311-6DBEBFF20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921FB8-79F5-444B-B7D8-2A6457F30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91B71-FEBB-C843-9F33-D1AE37DCC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F78C9C-E8DA-8C40-A643-B54FCE2B3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CC22DA-59AE-7D47-8133-B024F7415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3BE8C0-C79D-1E4C-8E3A-BFFE6520F7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66" y="569060"/>
            <a:ext cx="8180398" cy="48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BCAC-F8C1-5E43-BB24-D9FEB2C4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LOF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84C8-C03C-CF42-971A-62335F3F4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4BA50-8B7B-DB4D-9CDF-887CFB2D2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9DAB2-C70B-8747-B9E4-9A0C271EE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8F65F-700A-4C4A-A6D4-80E5B2A35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EFF241-8668-7046-AD8F-4C9544525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4ABFC8-460A-C341-90F2-78CCF56CA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A0856-B097-8649-A2EB-D9179A485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ACC3A6-0B39-DF4A-935E-4B65B7069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A63903-A323-C644-A4BC-5EF08E44E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76" y="1088019"/>
            <a:ext cx="7809617" cy="45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50C3-29A8-484A-A446-4222E5A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LSTMAD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281DD-2FB6-D342-8557-2DB0B7BB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47C36-6305-DB45-8041-680D5FBC8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B6D6E-F7F6-B04E-BD6D-E9392CC6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A11F1-ADD9-7C43-938F-17E55AC64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A4C4BB-2DF5-9C41-A17C-9B39A9D64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A24975-C25A-8C49-8CF5-318AF0511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CBF62C-C079-2845-BA67-77EBE39D2F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7" y="547826"/>
            <a:ext cx="8863304" cy="52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2084-D5DB-B644-97C0-84BD0946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OVSVM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DFBC1-3BA8-6447-87A9-8E3D336C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AB4-8BE8-8448-9E10-252B44FAD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FBC31-4F4C-0442-A8E7-9774D3507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2279C-4B27-5648-B041-287DCC4C1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3A50EA-0B97-954B-90C9-C521EAA28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53EDB-ED1E-E24F-A342-F21AEF1AB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D65983-EA3E-4548-BD23-FEA2BDC1A9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1FFBF-5644-5748-8844-B4F5BEECA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7CBB97-F573-BD44-A0FF-E88499E01D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44" y="719449"/>
            <a:ext cx="857142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5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61A4-171B-4C40-9E08-BE965E93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B0787-BB39-3A45-9921-33F4E9203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61138-0A2A-CA4A-914F-9FBE221F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7B4EF-BA30-1B4B-809C-79191EEC4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443E6-3571-8941-939A-8CC15D5AA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45751-7ADC-F744-8C6C-9113E2933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C2141E-F6A2-174B-9E9D-D2B452DF9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A4138D-04B7-C543-8A8E-861F91C06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CD4EF6-ECD8-0B44-A5DB-024B3A592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229D4B-A525-7F4D-BFA3-79FEB74F4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86" y="719449"/>
            <a:ext cx="857142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6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2FF1-872A-FE43-9AB8-88EFB9A2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HBOS</a:t>
            </a:r>
            <a:r>
              <a:rPr lang="zh-CN" altLang="en-US" dirty="0"/>
              <a:t> 训练时间异常的问题</a:t>
            </a:r>
            <a:endParaRPr lang="en-CN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5EF78F4B-77BD-A34C-B46C-44AF3642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14" y="821847"/>
            <a:ext cx="50800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C40F94-8D57-2648-9BAC-95002821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514" y="1762897"/>
            <a:ext cx="12599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7F311-F2B7-D24A-BF21-725F0B31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5" y="939937"/>
            <a:ext cx="5080000" cy="2904510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8F57450E-504C-9C43-8AD2-16A43138807A}"/>
              </a:ext>
            </a:extLst>
          </p:cNvPr>
          <p:cNvSpPr/>
          <p:nvPr/>
        </p:nvSpPr>
        <p:spPr>
          <a:xfrm>
            <a:off x="5521659" y="2032087"/>
            <a:ext cx="1360401" cy="72021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281A-32C0-DD47-B874-65B3DA252FD7}"/>
              </a:ext>
            </a:extLst>
          </p:cNvPr>
          <p:cNvSpPr txBox="1"/>
          <p:nvPr/>
        </p:nvSpPr>
        <p:spPr>
          <a:xfrm>
            <a:off x="730697" y="609872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解决前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49A37-D7B0-8C4A-BB70-6FE4737A0326}"/>
              </a:ext>
            </a:extLst>
          </p:cNvPr>
          <p:cNvSpPr txBox="1"/>
          <p:nvPr/>
        </p:nvSpPr>
        <p:spPr>
          <a:xfrm>
            <a:off x="7041616" y="652417"/>
            <a:ext cx="1107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解决后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4307-8307-0141-9767-C20822310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2489"/>
          <a:stretch/>
        </p:blipFill>
        <p:spPr>
          <a:xfrm>
            <a:off x="2642394" y="3894831"/>
            <a:ext cx="7315200" cy="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3229B4-1D48-0490-2CFF-49C60E6D3292}"/>
              </a:ext>
            </a:extLst>
          </p:cNvPr>
          <p:cNvSpPr txBox="1"/>
          <p:nvPr/>
        </p:nvSpPr>
        <p:spPr>
          <a:xfrm>
            <a:off x="295662" y="146653"/>
            <a:ext cx="20528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 </a:t>
            </a:r>
            <a:r>
              <a:rPr lang="en-US" altLang="zh-CN" b="1" dirty="0">
                <a:latin typeface="Times New Roman" panose="02020603050405020304" pitchFamily="18" charset="0"/>
              </a:rPr>
              <a:t>Data Processing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FBAF9C-F27A-1AA4-13CA-925F717D037D}"/>
              </a:ext>
            </a:extLst>
          </p:cNvPr>
          <p:cNvSpPr txBox="1"/>
          <p:nvPr/>
        </p:nvSpPr>
        <p:spPr>
          <a:xfrm>
            <a:off x="305192" y="5158474"/>
            <a:ext cx="201850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 </a:t>
            </a:r>
            <a:r>
              <a:rPr lang="en-US" altLang="zh-CN" b="1" dirty="0">
                <a:latin typeface="Times New Roman" panose="02020603050405020304" pitchFamily="18" charset="0"/>
              </a:rPr>
              <a:t>Data Sampling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92CDEF-D238-D0B2-F45B-5465BAA857E7}"/>
              </a:ext>
            </a:extLst>
          </p:cNvPr>
          <p:cNvSpPr txBox="1"/>
          <p:nvPr/>
        </p:nvSpPr>
        <p:spPr>
          <a:xfrm>
            <a:off x="6727204" y="914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A04593-04DF-8484-E2E0-5836D9AFF7B8}"/>
              </a:ext>
            </a:extLst>
          </p:cNvPr>
          <p:cNvSpPr txBox="1"/>
          <p:nvPr/>
        </p:nvSpPr>
        <p:spPr>
          <a:xfrm>
            <a:off x="9765587" y="146653"/>
            <a:ext cx="2692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 </a:t>
            </a:r>
            <a:r>
              <a:rPr lang="en-US" altLang="zh-CN" b="1" dirty="0">
                <a:latin typeface="Times New Roman" panose="02020603050405020304" pitchFamily="18" charset="0"/>
              </a:rPr>
              <a:t>Heuristic Method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1F7199D-A4EC-51D3-5648-3D07F933EC52}"/>
              </a:ext>
            </a:extLst>
          </p:cNvPr>
          <p:cNvGrpSpPr/>
          <p:nvPr/>
        </p:nvGrpSpPr>
        <p:grpSpPr>
          <a:xfrm>
            <a:off x="387594" y="625422"/>
            <a:ext cx="5846018" cy="928045"/>
            <a:chOff x="1132061" y="803773"/>
            <a:chExt cx="5846018" cy="92804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D318710-3D5A-ED45-182B-BEE32CCE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73" y="1147618"/>
              <a:ext cx="5842006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BCFE08-7548-3B82-B545-1DE1E8BC43B6}"/>
                </a:ext>
              </a:extLst>
            </p:cNvPr>
            <p:cNvSpPr txBox="1"/>
            <p:nvPr/>
          </p:nvSpPr>
          <p:spPr>
            <a:xfrm>
              <a:off x="1132061" y="803773"/>
              <a:ext cx="135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Sliding Window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370038-AC3B-15E3-B436-67E3DA7DB9F0}"/>
                </a:ext>
              </a:extLst>
            </p:cNvPr>
            <p:cNvSpPr/>
            <p:nvPr/>
          </p:nvSpPr>
          <p:spPr>
            <a:xfrm>
              <a:off x="1171576" y="1179504"/>
              <a:ext cx="688028" cy="5414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BE201C1-E9A5-0244-D41F-D020ACDC424A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2487689" y="957662"/>
              <a:ext cx="6083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580C03B-F984-5ACB-B668-6275B90E9326}"/>
                </a:ext>
              </a:extLst>
            </p:cNvPr>
            <p:cNvSpPr/>
            <p:nvPr/>
          </p:nvSpPr>
          <p:spPr>
            <a:xfrm>
              <a:off x="1533408" y="1178090"/>
              <a:ext cx="688028" cy="5414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20DA8C5-5ED7-E725-9E73-A2E479307EB6}"/>
              </a:ext>
            </a:extLst>
          </p:cNvPr>
          <p:cNvGrpSpPr/>
          <p:nvPr/>
        </p:nvGrpSpPr>
        <p:grpSpPr>
          <a:xfrm>
            <a:off x="360437" y="1755274"/>
            <a:ext cx="4426165" cy="976269"/>
            <a:chOff x="1104900" y="1933624"/>
            <a:chExt cx="4426165" cy="97626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4614F5-DE28-3DF2-8641-9FD84B16C28B}"/>
                </a:ext>
              </a:extLst>
            </p:cNvPr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D191075-1F1E-6075-2D1C-6660F410E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8" r="76584"/>
            <a:stretch/>
          </p:blipFill>
          <p:spPr>
            <a:xfrm>
              <a:off x="2707281" y="2295459"/>
              <a:ext cx="683997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A5C14512-4CA9-FA12-9475-05234CBDF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305"/>
            <a:stretch/>
          </p:blipFill>
          <p:spPr>
            <a:xfrm>
              <a:off x="1136073" y="2295118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FFC1D40D-59EB-577D-440C-E67DEE61E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9" r="29673"/>
            <a:stretch/>
          </p:blipFill>
          <p:spPr>
            <a:xfrm>
              <a:off x="4824440" y="229545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F753CA26-E77C-72FA-DABA-44BB502E0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" t="52" r="84948" b="-52"/>
            <a:stretch/>
          </p:blipFill>
          <p:spPr>
            <a:xfrm>
              <a:off x="1921677" y="2295118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027E29DC-E61C-1C7B-9299-2F1CA13DE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2" t="323" r="74480" b="-323"/>
            <a:stretch/>
          </p:blipFill>
          <p:spPr>
            <a:xfrm>
              <a:off x="3492882" y="2295459"/>
              <a:ext cx="683997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392593-9AE2-77CD-3C47-D4324AEF4E6A}"/>
                </a:ext>
              </a:extLst>
            </p:cNvPr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32F3A07-0F7C-9B51-16FB-CCA1A9F8CCA0}"/>
                </a:ext>
              </a:extLst>
            </p:cNvPr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A56DC6C-E9C9-290D-D95D-1FC07003158A}"/>
              </a:ext>
            </a:extLst>
          </p:cNvPr>
          <p:cNvGrpSpPr/>
          <p:nvPr/>
        </p:nvGrpSpPr>
        <p:grpSpPr>
          <a:xfrm>
            <a:off x="357470" y="3265472"/>
            <a:ext cx="4270271" cy="972476"/>
            <a:chOff x="1089923" y="3190237"/>
            <a:chExt cx="4270271" cy="97247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F8E3FD-5E6C-7C52-644E-45E290303738}"/>
                </a:ext>
              </a:extLst>
            </p:cNvPr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BA287E01-8497-DB7C-0A68-DF39B5EBA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305"/>
            <a:stretch/>
          </p:blipFill>
          <p:spPr>
            <a:xfrm>
              <a:off x="1129731" y="3535580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81E93F7-B1E5-0D59-DC93-136C7773D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6" r="64875"/>
            <a:stretch/>
          </p:blipFill>
          <p:spPr>
            <a:xfrm>
              <a:off x="2304165" y="3535921"/>
              <a:ext cx="684001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27732ED9-2F76-9DBB-3F75-10F5BEFFD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7" r="53135"/>
            <a:stretch/>
          </p:blipFill>
          <p:spPr>
            <a:xfrm>
              <a:off x="3478600" y="3535921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9D3F9251-4690-59C4-7C24-00168CC43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9" r="29673"/>
            <a:stretch/>
          </p:blipFill>
          <p:spPr>
            <a:xfrm>
              <a:off x="4653033" y="3535921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8418DE4-44EB-BF21-F0D5-15C936F63740}"/>
                </a:ext>
              </a:extLst>
            </p:cNvPr>
            <p:cNvSpPr/>
            <p:nvPr/>
          </p:nvSpPr>
          <p:spPr>
            <a:xfrm>
              <a:off x="1101326" y="3506163"/>
              <a:ext cx="4258868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DDEEA43-7D9F-A8E6-9BB6-FBFFDC98429E}"/>
              </a:ext>
            </a:extLst>
          </p:cNvPr>
          <p:cNvGrpSpPr/>
          <p:nvPr/>
        </p:nvGrpSpPr>
        <p:grpSpPr>
          <a:xfrm>
            <a:off x="4849673" y="1767216"/>
            <a:ext cx="1463893" cy="964327"/>
            <a:chOff x="5594136" y="1945566"/>
            <a:chExt cx="1463893" cy="96432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7F06E4-3F82-18C3-FE96-EB0521F7EA4C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53CE4090-C826-746D-0A21-490B8E358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92"/>
            <a:stretch/>
          </p:blipFill>
          <p:spPr>
            <a:xfrm>
              <a:off x="6334929" y="2293179"/>
              <a:ext cx="683999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C8B37F9-D0C7-4152-638A-520FBC83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35" r="6257"/>
            <a:stretch/>
          </p:blipFill>
          <p:spPr>
            <a:xfrm>
              <a:off x="5638234" y="229317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3A9EDCB-B2E2-D837-4B0B-8F7CF2E735D9}"/>
                </a:ext>
              </a:extLst>
            </p:cNvPr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>
            <a:extLst>
              <a:ext uri="{FF2B5EF4-FFF2-40B4-BE49-F238E27FC236}">
                <a16:creationId xmlns:a16="http://schemas.microsoft.com/office/drawing/2014/main" id="{3A060C8F-3A89-D531-00E1-FB0949B9E2B2}"/>
              </a:ext>
            </a:extLst>
          </p:cNvPr>
          <p:cNvSpPr/>
          <p:nvPr/>
        </p:nvSpPr>
        <p:spPr>
          <a:xfrm>
            <a:off x="2851173" y="16603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E5DBA352-2376-8592-B2DA-C72452989B47}"/>
              </a:ext>
            </a:extLst>
          </p:cNvPr>
          <p:cNvSpPr/>
          <p:nvPr/>
        </p:nvSpPr>
        <p:spPr>
          <a:xfrm>
            <a:off x="2851173" y="2962650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A0F428-3E64-19FE-32CA-F1EBC1757B5E}"/>
              </a:ext>
            </a:extLst>
          </p:cNvPr>
          <p:cNvSpPr/>
          <p:nvPr/>
        </p:nvSpPr>
        <p:spPr>
          <a:xfrm>
            <a:off x="303289" y="524134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89379E-3C00-8E7A-073F-9E13F5221FB4}"/>
              </a:ext>
            </a:extLst>
          </p:cNvPr>
          <p:cNvSpPr/>
          <p:nvPr/>
        </p:nvSpPr>
        <p:spPr>
          <a:xfrm>
            <a:off x="305595" y="3177464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6BFB2F3-30C1-E93C-DE26-BBDB1B3744EB}"/>
              </a:ext>
            </a:extLst>
          </p:cNvPr>
          <p:cNvGrpSpPr/>
          <p:nvPr/>
        </p:nvGrpSpPr>
        <p:grpSpPr>
          <a:xfrm>
            <a:off x="4838718" y="3277338"/>
            <a:ext cx="1463893" cy="964327"/>
            <a:chOff x="5594136" y="1945566"/>
            <a:chExt cx="1463893" cy="96432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4E6E725-156D-F795-41D0-52117F1A4C21}"/>
                </a:ext>
              </a:extLst>
            </p:cNvPr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9EDBE386-8E46-40C3-201A-1BF50A3E5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92"/>
            <a:stretch/>
          </p:blipFill>
          <p:spPr>
            <a:xfrm>
              <a:off x="6334929" y="2293179"/>
              <a:ext cx="683999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828F0C6D-9AAC-ACD2-CFB7-008499223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35" r="6257"/>
            <a:stretch/>
          </p:blipFill>
          <p:spPr>
            <a:xfrm>
              <a:off x="5638234" y="229317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449644C-92DB-A162-A846-89F62466C94C}"/>
                </a:ext>
              </a:extLst>
            </p:cNvPr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82D57A4-0906-B99D-D1EC-37981E382CAE}"/>
              </a:ext>
            </a:extLst>
          </p:cNvPr>
          <p:cNvCxnSpPr>
            <a:cxnSpLocks/>
          </p:cNvCxnSpPr>
          <p:nvPr/>
        </p:nvCxnSpPr>
        <p:spPr>
          <a:xfrm>
            <a:off x="4818133" y="773907"/>
            <a:ext cx="0" cy="20671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65D49F96-C72E-4577-9F60-EA33AAFEA26E}"/>
              </a:ext>
            </a:extLst>
          </p:cNvPr>
          <p:cNvCxnSpPr>
            <a:cxnSpLocks/>
          </p:cNvCxnSpPr>
          <p:nvPr/>
        </p:nvCxnSpPr>
        <p:spPr>
          <a:xfrm>
            <a:off x="4763971" y="3314877"/>
            <a:ext cx="0" cy="8804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F6445B68-4C0B-3F87-B0B9-7AD1BD0324B5}"/>
              </a:ext>
            </a:extLst>
          </p:cNvPr>
          <p:cNvGrpSpPr/>
          <p:nvPr/>
        </p:nvGrpSpPr>
        <p:grpSpPr>
          <a:xfrm>
            <a:off x="357579" y="4366578"/>
            <a:ext cx="5964917" cy="686101"/>
            <a:chOff x="61913" y="5007169"/>
            <a:chExt cx="5964917" cy="68610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67BC56-DA9A-8573-4F4F-443E6EA2E16B}"/>
                </a:ext>
              </a:extLst>
            </p:cNvPr>
            <p:cNvSpPr txBox="1"/>
            <p:nvPr/>
          </p:nvSpPr>
          <p:spPr>
            <a:xfrm>
              <a:off x="2307105" y="5292268"/>
              <a:ext cx="196079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A627FE-2206-AF69-F29F-97A68BA6D2D6}"/>
                </a:ext>
              </a:extLst>
            </p:cNvPr>
            <p:cNvSpPr txBox="1"/>
            <p:nvPr/>
          </p:nvSpPr>
          <p:spPr>
            <a:xfrm>
              <a:off x="88978" y="5292269"/>
              <a:ext cx="206017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E0BB89-D763-0358-30A0-CBB7A398B569}"/>
                </a:ext>
              </a:extLst>
            </p:cNvPr>
            <p:cNvSpPr txBox="1"/>
            <p:nvPr/>
          </p:nvSpPr>
          <p:spPr>
            <a:xfrm>
              <a:off x="4445635" y="5292267"/>
              <a:ext cx="147829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B9E441E-337C-6879-3380-44DC7637290A}"/>
                </a:ext>
              </a:extLst>
            </p:cNvPr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>
            <a:extLst>
              <a:ext uri="{FF2B5EF4-FFF2-40B4-BE49-F238E27FC236}">
                <a16:creationId xmlns:a16="http://schemas.microsoft.com/office/drawing/2014/main" id="{0DC20D99-7489-8406-9156-6C6CD1E69510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H="1">
            <a:off x="357575" y="3078637"/>
            <a:ext cx="2388568" cy="1630988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D7F4AAD-4644-6ECD-C465-9F8ECAC81BCC}"/>
              </a:ext>
            </a:extLst>
          </p:cNvPr>
          <p:cNvSpPr/>
          <p:nvPr/>
        </p:nvSpPr>
        <p:spPr>
          <a:xfrm rot="16200000">
            <a:off x="6430926" y="373836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8B3228C-9194-262B-5045-7D748B86C605}"/>
              </a:ext>
            </a:extLst>
          </p:cNvPr>
          <p:cNvSpPr/>
          <p:nvPr/>
        </p:nvSpPr>
        <p:spPr>
          <a:xfrm>
            <a:off x="988111" y="2925389"/>
            <a:ext cx="1449414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 Size </a:t>
            </a:r>
            <a:r>
              <a:rPr lang="en-US" altLang="zh-CN" sz="1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400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endParaRPr lang="zh-CN" altLang="en-US" sz="1400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" name="箭头: 下 122">
            <a:extLst>
              <a:ext uri="{FF2B5EF4-FFF2-40B4-BE49-F238E27FC236}">
                <a16:creationId xmlns:a16="http://schemas.microsoft.com/office/drawing/2014/main" id="{B75C51A2-D766-DBB6-B98C-6112C52E2A42}"/>
              </a:ext>
            </a:extLst>
          </p:cNvPr>
          <p:cNvSpPr/>
          <p:nvPr/>
        </p:nvSpPr>
        <p:spPr>
          <a:xfrm rot="16200000">
            <a:off x="9452379" y="1235623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390766-9B49-BAC5-E23E-F7A4E472E9F0}"/>
              </a:ext>
            </a:extLst>
          </p:cNvPr>
          <p:cNvSpPr/>
          <p:nvPr/>
        </p:nvSpPr>
        <p:spPr>
          <a:xfrm>
            <a:off x="6727201" y="524134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A315203-0D08-9CB1-9E84-F6F9948254A8}"/>
              </a:ext>
            </a:extLst>
          </p:cNvPr>
          <p:cNvGrpSpPr/>
          <p:nvPr/>
        </p:nvGrpSpPr>
        <p:grpSpPr>
          <a:xfrm>
            <a:off x="6771936" y="4004835"/>
            <a:ext cx="2607866" cy="1096323"/>
            <a:chOff x="3549175" y="6708404"/>
            <a:chExt cx="2607866" cy="1096323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F0A4C2B-0495-A183-ACD1-E665865AD3EA}"/>
                </a:ext>
              </a:extLst>
            </p:cNvPr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F4EE6179-4017-A3E9-F38A-61B31CD0B236}"/>
                </a:ext>
              </a:extLst>
            </p:cNvPr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E7CEBD74-BD58-383F-A134-3CA2185CB839}"/>
                </a:ext>
              </a:extLst>
            </p:cNvPr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D2ABAEDF-7D3C-CE8A-78E0-E84D325290C1}"/>
                </a:ext>
              </a:extLst>
            </p:cNvPr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UTS-AD Models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07BA50A-CFF3-8D7A-838D-DAF906469E2A}"/>
                </a:ext>
              </a:extLst>
            </p:cNvPr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6C6073F-5C4A-D22C-8A15-76225D35330A}"/>
                </a:ext>
              </a:extLst>
            </p:cNvPr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96DF663-7275-85A2-D3B0-CF3D9BF06385}"/>
                </a:ext>
              </a:extLst>
            </p:cNvPr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CA64D99-AFAB-97B8-40C8-91C133B1E555}"/>
                </a:ext>
              </a:extLst>
            </p:cNvPr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>
            <a:extLst>
              <a:ext uri="{FF2B5EF4-FFF2-40B4-BE49-F238E27FC236}">
                <a16:creationId xmlns:a16="http://schemas.microsoft.com/office/drawing/2014/main" id="{25FCE2C3-5BC8-8E4F-7603-6BCF0239AB4D}"/>
              </a:ext>
            </a:extLst>
          </p:cNvPr>
          <p:cNvSpPr/>
          <p:nvPr/>
        </p:nvSpPr>
        <p:spPr>
          <a:xfrm rot="10800000">
            <a:off x="7917281" y="3508837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EE42AA8-1D15-807C-B224-49B7A5156A0B}"/>
              </a:ext>
            </a:extLst>
          </p:cNvPr>
          <p:cNvGrpSpPr/>
          <p:nvPr/>
        </p:nvGrpSpPr>
        <p:grpSpPr>
          <a:xfrm>
            <a:off x="6816400" y="712485"/>
            <a:ext cx="2196074" cy="563714"/>
            <a:chOff x="6115328" y="3644363"/>
            <a:chExt cx="2196074" cy="56371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85C9E6BA-F122-CB20-4EEE-0C9C1BB4B8AA}"/>
                </a:ext>
              </a:extLst>
            </p:cNvPr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7379144-2A65-2E51-BDDF-1181C4949D79}"/>
                  </a:ext>
                </a:extLst>
              </p:cNvPr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91049A3C-5BE7-FDF9-038C-178785FA4AEF}"/>
                  </a:ext>
                </a:extLst>
              </p:cNvPr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F1C2D6BF-6385-60DD-47C7-06A530F9C5D6}"/>
                  </a:ext>
                </a:extLst>
              </p:cNvPr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DBF58C1-2A43-23B5-E0DE-79C8B6A02546}"/>
                </a:ext>
              </a:extLst>
            </p:cNvPr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/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流程图: 决策 147">
                <a:extLst>
                  <a:ext uri="{FF2B5EF4-FFF2-40B4-BE49-F238E27FC236}">
                    <a16:creationId xmlns:a16="http://schemas.microsoft.com/office/drawing/2014/main" id="{4C9196A9-3242-195D-1E25-51A29D63A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B31EF7B9-8688-420C-8252-8BFED1BB0830}"/>
              </a:ext>
            </a:extLst>
          </p:cNvPr>
          <p:cNvSpPr/>
          <p:nvPr/>
        </p:nvSpPr>
        <p:spPr>
          <a:xfrm>
            <a:off x="9734553" y="511861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>
            <a:extLst>
              <a:ext uri="{FF2B5EF4-FFF2-40B4-BE49-F238E27FC236}">
                <a16:creationId xmlns:a16="http://schemas.microsoft.com/office/drawing/2014/main" id="{65316639-5BBF-8398-6F8A-ADD57093EF57}"/>
              </a:ext>
            </a:extLst>
          </p:cNvPr>
          <p:cNvCxnSpPr>
            <a:cxnSpLocks/>
            <a:stCxn id="148" idx="3"/>
            <a:endCxn id="7" idx="3"/>
          </p:cNvCxnSpPr>
          <p:nvPr/>
        </p:nvCxnSpPr>
        <p:spPr>
          <a:xfrm flipH="1">
            <a:off x="2323689" y="3471237"/>
            <a:ext cx="9593154" cy="1871907"/>
          </a:xfrm>
          <a:prstGeom prst="bentConnector3">
            <a:avLst>
              <a:gd name="adj1" fmla="val -23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30CF6E9D-A6CE-283C-4DA1-1929EE7DC38F}"/>
                  </a:ext>
                </a:extLst>
              </p:cNvPr>
              <p:cNvSpPr/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Increase Sample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30CF6E9D-A6CE-283C-4DA1-1929EE7DC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9840F44-49A1-9ED8-9C0D-021601DF8C00}"/>
              </a:ext>
            </a:extLst>
          </p:cNvPr>
          <p:cNvCxnSpPr>
            <a:cxnSpLocks/>
            <a:stCxn id="148" idx="2"/>
            <a:endCxn id="187" idx="0"/>
          </p:cNvCxnSpPr>
          <p:nvPr/>
        </p:nvCxnSpPr>
        <p:spPr>
          <a:xfrm flipH="1">
            <a:off x="11063381" y="3748748"/>
            <a:ext cx="5205" cy="25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D960DCE-9619-D669-4D95-57F982397DF3}"/>
              </a:ext>
            </a:extLst>
          </p:cNvPr>
          <p:cNvGrpSpPr/>
          <p:nvPr/>
        </p:nvGrpSpPr>
        <p:grpSpPr>
          <a:xfrm>
            <a:off x="10002494" y="913688"/>
            <a:ext cx="1943991" cy="1711062"/>
            <a:chOff x="6552293" y="1502557"/>
            <a:chExt cx="1943991" cy="1711062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54172E58-22B3-55F0-760C-D900612FB811}"/>
                </a:ext>
              </a:extLst>
            </p:cNvPr>
            <p:cNvCxnSpPr>
              <a:cxnSpLocks/>
            </p:cNvCxnSpPr>
            <p:nvPr/>
          </p:nvCxnSpPr>
          <p:spPr>
            <a:xfrm>
              <a:off x="6956484" y="2743246"/>
              <a:ext cx="1539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E5C8031A-8495-BC0D-42F7-C1048347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688" y="1502557"/>
              <a:ext cx="0" cy="1489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FDA1FCE2-3BB2-2ADA-AA8E-896921926768}"/>
                </a:ext>
              </a:extLst>
            </p:cNvPr>
            <p:cNvSpPr/>
            <p:nvPr/>
          </p:nvSpPr>
          <p:spPr>
            <a:xfrm>
              <a:off x="7090988" y="2930400"/>
              <a:ext cx="1233592" cy="2832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Sample Size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95C2160-1BC3-B7CA-6207-50887725537F}"/>
                </a:ext>
              </a:extLst>
            </p:cNvPr>
            <p:cNvSpPr/>
            <p:nvPr/>
          </p:nvSpPr>
          <p:spPr>
            <a:xfrm>
              <a:off x="6552293" y="1584109"/>
              <a:ext cx="515208" cy="11671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Model Accuracy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07CC42F5-CDDB-E8F6-0F0E-9016DB404CFA}"/>
                </a:ext>
              </a:extLst>
            </p:cNvPr>
            <p:cNvGrpSpPr/>
            <p:nvPr/>
          </p:nvGrpSpPr>
          <p:grpSpPr>
            <a:xfrm>
              <a:off x="7887706" y="1799650"/>
              <a:ext cx="316116" cy="1185453"/>
              <a:chOff x="7887706" y="1679576"/>
              <a:chExt cx="316116" cy="1185453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B54FCDC8-B5FF-84B2-569A-743ABAE8DCE6}"/>
                  </a:ext>
                </a:extLst>
              </p:cNvPr>
              <p:cNvSpPr/>
              <p:nvPr/>
            </p:nvSpPr>
            <p:spPr>
              <a:xfrm>
                <a:off x="7947451" y="1679576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D48773CF-D444-8343-5365-83DB8F86253A}"/>
                      </a:ext>
                    </a:extLst>
                  </p:cNvPr>
                  <p:cNvSpPr/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D48773CF-D444-8343-5365-83DB8F8625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b="-217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F0A7C92-899B-06F7-4D7D-21DFBE01A82C}"/>
                </a:ext>
              </a:extLst>
            </p:cNvPr>
            <p:cNvGrpSpPr/>
            <p:nvPr/>
          </p:nvGrpSpPr>
          <p:grpSpPr>
            <a:xfrm>
              <a:off x="7539760" y="2002849"/>
              <a:ext cx="316116" cy="982254"/>
              <a:chOff x="7563558" y="1882775"/>
              <a:chExt cx="316116" cy="982254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2A5D08BF-16AA-6D53-837A-088D7EEE93F1}"/>
                  </a:ext>
                </a:extLst>
              </p:cNvPr>
              <p:cNvSpPr/>
              <p:nvPr/>
            </p:nvSpPr>
            <p:spPr>
              <a:xfrm>
                <a:off x="7623303" y="1882775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圆角 116">
                    <a:extLst>
                      <a:ext uri="{FF2B5EF4-FFF2-40B4-BE49-F238E27FC236}">
                        <a16:creationId xmlns:a16="http://schemas.microsoft.com/office/drawing/2014/main" id="{F03C4618-FD2B-C739-4E40-5FBE07D6E7F9}"/>
                      </a:ext>
                    </a:extLst>
                  </p:cNvPr>
                  <p:cNvSpPr/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7" name="矩形: 圆角 116">
                    <a:extLst>
                      <a:ext uri="{FF2B5EF4-FFF2-40B4-BE49-F238E27FC236}">
                        <a16:creationId xmlns:a16="http://schemas.microsoft.com/office/drawing/2014/main" id="{F03C4618-FD2B-C739-4E40-5FBE07D6E7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l="-19231" r="-1923" b="-217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EECBDB22-7A8F-3BBF-24A7-8E0B238CF81A}"/>
                </a:ext>
              </a:extLst>
            </p:cNvPr>
            <p:cNvGrpSpPr/>
            <p:nvPr/>
          </p:nvGrpSpPr>
          <p:grpSpPr>
            <a:xfrm>
              <a:off x="7191815" y="2266375"/>
              <a:ext cx="316116" cy="718728"/>
              <a:chOff x="7191815" y="2146301"/>
              <a:chExt cx="316116" cy="718728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9BD3AA-8B23-7782-05A9-CD239423E091}"/>
                  </a:ext>
                </a:extLst>
              </p:cNvPr>
              <p:cNvSpPr/>
              <p:nvPr/>
            </p:nvSpPr>
            <p:spPr>
              <a:xfrm>
                <a:off x="7251560" y="2146301"/>
                <a:ext cx="196627" cy="4768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圆角 117">
                    <a:extLst>
                      <a:ext uri="{FF2B5EF4-FFF2-40B4-BE49-F238E27FC236}">
                        <a16:creationId xmlns:a16="http://schemas.microsoft.com/office/drawing/2014/main" id="{1ED9882C-5C94-3F9F-A7EF-CAC9ECDAD386}"/>
                      </a:ext>
                    </a:extLst>
                  </p:cNvPr>
                  <p:cNvSpPr/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: 圆角 117">
                    <a:extLst>
                      <a:ext uri="{FF2B5EF4-FFF2-40B4-BE49-F238E27FC236}">
                        <a16:creationId xmlns:a16="http://schemas.microsoft.com/office/drawing/2014/main" id="{1ED9882C-5C94-3F9F-A7EF-CAC9ECDAD3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l="-19231" r="-1923" b="-217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948C5B10-7E04-68CC-7653-490919249E5B}"/>
              </a:ext>
            </a:extLst>
          </p:cNvPr>
          <p:cNvSpPr/>
          <p:nvPr/>
        </p:nvSpPr>
        <p:spPr>
          <a:xfrm>
            <a:off x="9917922" y="624185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" name="右大括号 165">
            <a:extLst>
              <a:ext uri="{FF2B5EF4-FFF2-40B4-BE49-F238E27FC236}">
                <a16:creationId xmlns:a16="http://schemas.microsoft.com/office/drawing/2014/main" id="{B6622F4C-0BC9-738A-1EC0-36E6135C555F}"/>
              </a:ext>
            </a:extLst>
          </p:cNvPr>
          <p:cNvSpPr/>
          <p:nvPr/>
        </p:nvSpPr>
        <p:spPr>
          <a:xfrm>
            <a:off x="11620499" y="1210785"/>
            <a:ext cx="79900" cy="203199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A2A402-41A2-2727-0A47-8A4A2F160C9E}"/>
                  </a:ext>
                </a:extLst>
              </p:cNvPr>
              <p:cNvSpPr txBox="1"/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A2A402-41A2-2727-0A47-8A4A2F16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blipFill>
                <a:blip r:embed="rId9"/>
                <a:stretch>
                  <a:fillRect l="-14286" r="-357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B34C1E60-6CBA-DD85-0E1A-046F44775834}"/>
              </a:ext>
            </a:extLst>
          </p:cNvPr>
          <p:cNvCxnSpPr>
            <a:cxnSpLocks/>
            <a:stCxn id="141" idx="2"/>
            <a:endCxn id="148" idx="0"/>
          </p:cNvCxnSpPr>
          <p:nvPr/>
        </p:nvCxnSpPr>
        <p:spPr>
          <a:xfrm>
            <a:off x="11063383" y="2664397"/>
            <a:ext cx="5203" cy="529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567940AC-6374-7B7E-6257-16B4C1EE6295}"/>
                  </a:ext>
                </a:extLst>
              </p:cNvPr>
              <p:cNvSpPr/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567940AC-6374-7B7E-6257-16B4C1EE6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7" name="表格 177">
            <a:extLst>
              <a:ext uri="{FF2B5EF4-FFF2-40B4-BE49-F238E27FC236}">
                <a16:creationId xmlns:a16="http://schemas.microsoft.com/office/drawing/2014/main" id="{49C2A47D-A207-DF4F-C463-5C19BF408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12420"/>
              </p:ext>
            </p:extLst>
          </p:nvPr>
        </p:nvGraphicFramePr>
        <p:xfrm>
          <a:off x="6811649" y="1423354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1983646406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1823139739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396401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565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523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82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409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1313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/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6C25AAEF-2EEE-563A-B273-A7D2C4DB5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5C962ED5-193E-DD8F-4D80-FA928765CA2C}"/>
              </a:ext>
            </a:extLst>
          </p:cNvPr>
          <p:cNvGrpSpPr/>
          <p:nvPr/>
        </p:nvGrpSpPr>
        <p:grpSpPr>
          <a:xfrm>
            <a:off x="10094415" y="4004170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Sample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矩形: 圆角 149">
                  <a:extLst>
                    <a:ext uri="{FF2B5EF4-FFF2-40B4-BE49-F238E27FC236}">
                      <a16:creationId xmlns:a16="http://schemas.microsoft.com/office/drawing/2014/main" id="{C2BE4B45-290D-413A-505A-D9EBA6D0E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2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UTS-AD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3" name="矩形: 圆角 182">
                  <a:extLst>
                    <a:ext uri="{FF2B5EF4-FFF2-40B4-BE49-F238E27FC236}">
                      <a16:creationId xmlns:a16="http://schemas.microsoft.com/office/drawing/2014/main" id="{35FE1915-1FBD-D2C2-54C4-0BF633E7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3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C91205B-D065-DF07-3A80-A69C7A3E22C8}"/>
                </a:ext>
              </a:extLst>
            </p:cNvPr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0FDE5F11-2ECE-EB47-D236-8C1756C2031F}"/>
              </a:ext>
            </a:extLst>
          </p:cNvPr>
          <p:cNvSpPr txBox="1"/>
          <p:nvPr/>
        </p:nvSpPr>
        <p:spPr>
          <a:xfrm>
            <a:off x="11004405" y="3692780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AFFD9B3-F3CE-9687-A60E-0AD7BD8CED7A}"/>
              </a:ext>
            </a:extLst>
          </p:cNvPr>
          <p:cNvSpPr txBox="1"/>
          <p:nvPr/>
        </p:nvSpPr>
        <p:spPr>
          <a:xfrm>
            <a:off x="11835691" y="318808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32F688D-96BC-374A-0428-4D759F1F1427}"/>
              </a:ext>
            </a:extLst>
          </p:cNvPr>
          <p:cNvSpPr>
            <a:spLocks noChangeAspect="1"/>
          </p:cNvSpPr>
          <p:nvPr/>
        </p:nvSpPr>
        <p:spPr>
          <a:xfrm>
            <a:off x="8783685" y="3598520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3828E-349A-2D46-9DC1-D376E9AA9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9991" r="4133" b="21033"/>
          <a:stretch/>
        </p:blipFill>
        <p:spPr>
          <a:xfrm>
            <a:off x="200720" y="540279"/>
            <a:ext cx="10800000" cy="721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5CD96-79CD-8D42-97EB-0D4D19912DAF}"/>
              </a:ext>
            </a:extLst>
          </p:cNvPr>
          <p:cNvSpPr txBox="1"/>
          <p:nvPr/>
        </p:nvSpPr>
        <p:spPr>
          <a:xfrm>
            <a:off x="4045210" y="32060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单变量时间序列异常检测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折交叉验证</a:t>
            </a:r>
            <a:r>
              <a:rPr lang="zh-CN" altLang="en-US" dirty="0"/>
              <a:t>演示 </a:t>
            </a:r>
            <a:endParaRPr lang="en-CN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087775-CC1B-2441-8F07-A24B2B113481}"/>
              </a:ext>
            </a:extLst>
          </p:cNvPr>
          <p:cNvGrpSpPr/>
          <p:nvPr/>
        </p:nvGrpSpPr>
        <p:grpSpPr>
          <a:xfrm>
            <a:off x="200722" y="1261310"/>
            <a:ext cx="8640000" cy="576128"/>
            <a:chOff x="0" y="1372822"/>
            <a:chExt cx="8640000" cy="57612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1C5F404C-4D76-D847-8649-88E15BB3664E}"/>
                </a:ext>
              </a:extLst>
            </p:cNvPr>
            <p:cNvSpPr/>
            <p:nvPr/>
          </p:nvSpPr>
          <p:spPr>
            <a:xfrm rot="5400000">
              <a:off x="4134600" y="-2761778"/>
              <a:ext cx="370800" cy="8640000"/>
            </a:xfrm>
            <a:prstGeom prst="rightBrace">
              <a:avLst>
                <a:gd name="adj1" fmla="val 8333"/>
                <a:gd name="adj2" fmla="val 498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9A80E9-AF97-DE4E-A20B-698E3E812AA9}"/>
                </a:ext>
              </a:extLst>
            </p:cNvPr>
            <p:cNvSpPr txBox="1"/>
            <p:nvPr/>
          </p:nvSpPr>
          <p:spPr>
            <a:xfrm>
              <a:off x="4016070" y="1687340"/>
              <a:ext cx="607859" cy="2616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CN" sz="1100" dirty="0"/>
                <a:t>训练集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C5815-BBA3-8B4D-89D4-41533A2B6717}"/>
              </a:ext>
            </a:extLst>
          </p:cNvPr>
          <p:cNvGrpSpPr/>
          <p:nvPr/>
        </p:nvGrpSpPr>
        <p:grpSpPr>
          <a:xfrm>
            <a:off x="8840719" y="1261310"/>
            <a:ext cx="2160000" cy="576128"/>
            <a:chOff x="8639997" y="1372822"/>
            <a:chExt cx="2160000" cy="57612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6E27A403-2548-304D-8D64-67AD02A367E6}"/>
                </a:ext>
              </a:extLst>
            </p:cNvPr>
            <p:cNvSpPr/>
            <p:nvPr/>
          </p:nvSpPr>
          <p:spPr>
            <a:xfrm rot="5400000">
              <a:off x="9534597" y="478222"/>
              <a:ext cx="370800" cy="2160000"/>
            </a:xfrm>
            <a:prstGeom prst="rightBrace">
              <a:avLst>
                <a:gd name="adj1" fmla="val 8333"/>
                <a:gd name="adj2" fmla="val 4980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52F7C7-9111-CE49-972D-F93998BFB1BE}"/>
                </a:ext>
              </a:extLst>
            </p:cNvPr>
            <p:cNvSpPr txBox="1"/>
            <p:nvPr/>
          </p:nvSpPr>
          <p:spPr>
            <a:xfrm>
              <a:off x="9416068" y="1687340"/>
              <a:ext cx="607859" cy="2616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CN" sz="1100" dirty="0"/>
                <a:t>测试集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13787E-BC8E-E149-ACCA-19BB12A39E67}"/>
              </a:ext>
            </a:extLst>
          </p:cNvPr>
          <p:cNvSpPr txBox="1"/>
          <p:nvPr/>
        </p:nvSpPr>
        <p:spPr>
          <a:xfrm>
            <a:off x="11402766" y="1004192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折</a:t>
            </a:r>
            <a:endParaRPr lang="en-C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805ABF-2B4F-9A46-9B18-26D16ECDF5C3}"/>
              </a:ext>
            </a:extLst>
          </p:cNvPr>
          <p:cNvGrpSpPr/>
          <p:nvPr/>
        </p:nvGrpSpPr>
        <p:grpSpPr>
          <a:xfrm>
            <a:off x="200722" y="2080904"/>
            <a:ext cx="10800000" cy="1243649"/>
            <a:chOff x="0" y="2114422"/>
            <a:chExt cx="10800000" cy="12436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210AFC8-07FF-9A49-8B03-19C6F6AAB7E6}"/>
                </a:ext>
              </a:extLst>
            </p:cNvPr>
            <p:cNvGrpSpPr/>
            <p:nvPr/>
          </p:nvGrpSpPr>
          <p:grpSpPr>
            <a:xfrm>
              <a:off x="0" y="2114422"/>
              <a:ext cx="10800000" cy="1091831"/>
              <a:chOff x="0" y="2114422"/>
              <a:chExt cx="10800000" cy="1091831"/>
            </a:xfrm>
          </p:grpSpPr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1091F416-EC81-B147-99E8-307426C15FCB}"/>
                  </a:ext>
                </a:extLst>
              </p:cNvPr>
              <p:cNvSpPr/>
              <p:nvPr/>
            </p:nvSpPr>
            <p:spPr>
              <a:xfrm rot="5400000">
                <a:off x="3054600" y="-219147"/>
                <a:ext cx="370800" cy="648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id="{013C52C6-74FB-6F49-8887-2DC84E667766}"/>
                  </a:ext>
                </a:extLst>
              </p:cNvPr>
              <p:cNvSpPr/>
              <p:nvPr/>
            </p:nvSpPr>
            <p:spPr>
              <a:xfrm rot="5400000">
                <a:off x="7374600" y="192556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BF66EEE-2222-C24B-80BB-8DE09BAC88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9991" r="4133" b="21033"/>
              <a:stretch/>
            </p:blipFill>
            <p:spPr>
              <a:xfrm>
                <a:off x="0" y="2114422"/>
                <a:ext cx="10800000" cy="72103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08A7D93D-0524-0345-B6F4-42BE78F8F388}"/>
                  </a:ext>
                </a:extLst>
              </p:cNvPr>
              <p:cNvSpPr/>
              <p:nvPr/>
            </p:nvSpPr>
            <p:spPr>
              <a:xfrm rot="5400000">
                <a:off x="9534597" y="192556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C7D36-3B89-724C-B219-37C069F8D4B5}"/>
                </a:ext>
              </a:extLst>
            </p:cNvPr>
            <p:cNvSpPr txBox="1"/>
            <p:nvPr/>
          </p:nvSpPr>
          <p:spPr>
            <a:xfrm>
              <a:off x="2936070" y="3096461"/>
              <a:ext cx="607859" cy="2616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CN" sz="1100" dirty="0"/>
                <a:t>训练集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B8CB99-9CAF-3E4C-8D1E-BD3D6A9C322E}"/>
              </a:ext>
            </a:extLst>
          </p:cNvPr>
          <p:cNvSpPr txBox="1"/>
          <p:nvPr/>
        </p:nvSpPr>
        <p:spPr>
          <a:xfrm>
            <a:off x="7456792" y="3062943"/>
            <a:ext cx="60785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N" sz="1100" dirty="0"/>
              <a:t>测试集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5F302-8839-0D48-9BFF-937BB41513A4}"/>
              </a:ext>
            </a:extLst>
          </p:cNvPr>
          <p:cNvSpPr txBox="1"/>
          <p:nvPr/>
        </p:nvSpPr>
        <p:spPr>
          <a:xfrm>
            <a:off x="9616790" y="3062943"/>
            <a:ext cx="607859" cy="2616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N" sz="1100" dirty="0"/>
              <a:t>训练集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68C910-33D3-1743-B9EE-C74220DBA993}"/>
              </a:ext>
            </a:extLst>
          </p:cNvPr>
          <p:cNvGrpSpPr/>
          <p:nvPr/>
        </p:nvGrpSpPr>
        <p:grpSpPr>
          <a:xfrm>
            <a:off x="200722" y="3785204"/>
            <a:ext cx="10800000" cy="1272990"/>
            <a:chOff x="0" y="3749262"/>
            <a:chExt cx="10800000" cy="127299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8542550-67F8-EB4A-81F4-F12AE362D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9991" r="4133" b="21033"/>
            <a:stretch/>
          </p:blipFill>
          <p:spPr>
            <a:xfrm>
              <a:off x="0" y="3749262"/>
              <a:ext cx="10800000" cy="7210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4D56AC6-0410-EC47-A7D8-597B64029FBD}"/>
                </a:ext>
              </a:extLst>
            </p:cNvPr>
            <p:cNvGrpSpPr/>
            <p:nvPr/>
          </p:nvGrpSpPr>
          <p:grpSpPr>
            <a:xfrm>
              <a:off x="0" y="4480881"/>
              <a:ext cx="4320000" cy="540503"/>
              <a:chOff x="0" y="4480881"/>
              <a:chExt cx="4320000" cy="540503"/>
            </a:xfrm>
          </p:grpSpPr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64E62E90-B940-FE4E-A54A-CDEACF4A732F}"/>
                  </a:ext>
                </a:extLst>
              </p:cNvPr>
              <p:cNvSpPr/>
              <p:nvPr/>
            </p:nvSpPr>
            <p:spPr>
              <a:xfrm rot="5400000">
                <a:off x="1974600" y="2506281"/>
                <a:ext cx="370800" cy="432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4AD7AD-E3BF-2549-B8F1-B6C399ABA991}"/>
                  </a:ext>
                </a:extLst>
              </p:cNvPr>
              <p:cNvSpPr txBox="1"/>
              <p:nvPr/>
            </p:nvSpPr>
            <p:spPr>
              <a:xfrm>
                <a:off x="1856070" y="4759774"/>
                <a:ext cx="607859" cy="2616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CN" sz="1100" dirty="0"/>
                  <a:t>训练集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CB64AF6-B948-2841-8584-6E56037C1764}"/>
                </a:ext>
              </a:extLst>
            </p:cNvPr>
            <p:cNvGrpSpPr/>
            <p:nvPr/>
          </p:nvGrpSpPr>
          <p:grpSpPr>
            <a:xfrm>
              <a:off x="4320000" y="4483972"/>
              <a:ext cx="2160000" cy="538280"/>
              <a:chOff x="6480000" y="4455009"/>
              <a:chExt cx="2160000" cy="538280"/>
            </a:xfrm>
          </p:grpSpPr>
          <p:sp>
            <p:nvSpPr>
              <p:cNvPr id="29" name="Right Brace 28">
                <a:extLst>
                  <a:ext uri="{FF2B5EF4-FFF2-40B4-BE49-F238E27FC236}">
                    <a16:creationId xmlns:a16="http://schemas.microsoft.com/office/drawing/2014/main" id="{3840D023-DF19-404B-877E-91E0D70E7549}"/>
                  </a:ext>
                </a:extLst>
              </p:cNvPr>
              <p:cNvSpPr/>
              <p:nvPr/>
            </p:nvSpPr>
            <p:spPr>
              <a:xfrm rot="5400000">
                <a:off x="7374600" y="356040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2ABD01-DDD5-224A-AD04-E0198B5D0686}"/>
                  </a:ext>
                </a:extLst>
              </p:cNvPr>
              <p:cNvSpPr txBox="1"/>
              <p:nvPr/>
            </p:nvSpPr>
            <p:spPr>
              <a:xfrm>
                <a:off x="7256068" y="4731679"/>
                <a:ext cx="607859" cy="26161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CN" sz="1100" dirty="0"/>
                  <a:t>测试集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868D74E-8C33-1F4E-B2E0-FBA045AA3808}"/>
                </a:ext>
              </a:extLst>
            </p:cNvPr>
            <p:cNvGrpSpPr/>
            <p:nvPr/>
          </p:nvGrpSpPr>
          <p:grpSpPr>
            <a:xfrm>
              <a:off x="6479997" y="4470293"/>
              <a:ext cx="4320000" cy="551091"/>
              <a:chOff x="0" y="4480881"/>
              <a:chExt cx="4320000" cy="551091"/>
            </a:xfrm>
          </p:grpSpPr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1424DAE7-C5C4-D54A-989C-ED73C71089A2}"/>
                  </a:ext>
                </a:extLst>
              </p:cNvPr>
              <p:cNvSpPr/>
              <p:nvPr/>
            </p:nvSpPr>
            <p:spPr>
              <a:xfrm rot="5400000">
                <a:off x="1974600" y="2506281"/>
                <a:ext cx="370800" cy="432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7ED97F-C0FC-764C-84CC-520F491E9126}"/>
                  </a:ext>
                </a:extLst>
              </p:cNvPr>
              <p:cNvSpPr txBox="1"/>
              <p:nvPr/>
            </p:nvSpPr>
            <p:spPr>
              <a:xfrm>
                <a:off x="1856069" y="4770362"/>
                <a:ext cx="607859" cy="2616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CN" sz="1100" dirty="0"/>
                  <a:t>训练集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2F1C3FA-2FC9-1B48-A4AA-07BE4267CC9E}"/>
              </a:ext>
            </a:extLst>
          </p:cNvPr>
          <p:cNvSpPr txBox="1"/>
          <p:nvPr/>
        </p:nvSpPr>
        <p:spPr>
          <a:xfrm>
            <a:off x="5315611" y="5252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......</a:t>
            </a:r>
            <a:endParaRPr lang="en-C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5568B3-99B4-4349-9981-74E214172C99}"/>
              </a:ext>
            </a:extLst>
          </p:cNvPr>
          <p:cNvSpPr txBox="1"/>
          <p:nvPr/>
        </p:nvSpPr>
        <p:spPr>
          <a:xfrm>
            <a:off x="11402766" y="2508578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折</a:t>
            </a:r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A1399-156E-0849-A94A-C553EC2E0DEA}"/>
              </a:ext>
            </a:extLst>
          </p:cNvPr>
          <p:cNvSpPr txBox="1"/>
          <p:nvPr/>
        </p:nvSpPr>
        <p:spPr>
          <a:xfrm>
            <a:off x="11402766" y="4193492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折</a:t>
            </a:r>
            <a:endParaRPr lang="en-CN" dirty="0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535683DD-443D-9042-BC86-38F883476F08}"/>
              </a:ext>
            </a:extLst>
          </p:cNvPr>
          <p:cNvSpPr/>
          <p:nvPr/>
        </p:nvSpPr>
        <p:spPr>
          <a:xfrm>
            <a:off x="11116961" y="540279"/>
            <a:ext cx="197963" cy="1297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84E24A4-C033-CA45-8608-4A075C2D0D5A}"/>
              </a:ext>
            </a:extLst>
          </p:cNvPr>
          <p:cNvSpPr/>
          <p:nvPr/>
        </p:nvSpPr>
        <p:spPr>
          <a:xfrm>
            <a:off x="11116961" y="2074277"/>
            <a:ext cx="197963" cy="1297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DE8ACC62-8071-004E-8D30-2D9FA0B34BFB}"/>
              </a:ext>
            </a:extLst>
          </p:cNvPr>
          <p:cNvSpPr/>
          <p:nvPr/>
        </p:nvSpPr>
        <p:spPr>
          <a:xfrm>
            <a:off x="11116961" y="3760168"/>
            <a:ext cx="197963" cy="12359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DBC09-C797-5546-8519-E8EACD0D4687}"/>
              </a:ext>
            </a:extLst>
          </p:cNvPr>
          <p:cNvSpPr txBox="1"/>
          <p:nvPr/>
        </p:nvSpPr>
        <p:spPr>
          <a:xfrm>
            <a:off x="11402766" y="5235575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折</a:t>
            </a:r>
            <a:endParaRPr lang="en-C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F87A8FBF-C4E5-2C43-878E-341F12C42208}"/>
              </a:ext>
            </a:extLst>
          </p:cNvPr>
          <p:cNvSpPr/>
          <p:nvPr/>
        </p:nvSpPr>
        <p:spPr>
          <a:xfrm>
            <a:off x="11116961" y="5235575"/>
            <a:ext cx="197963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222FD9-533D-5040-BD56-D97F6428DB6B}"/>
              </a:ext>
            </a:extLst>
          </p:cNvPr>
          <p:cNvSpPr txBox="1"/>
          <p:nvPr/>
        </p:nvSpPr>
        <p:spPr>
          <a:xfrm rot="5400000">
            <a:off x="11714330" y="4811482"/>
            <a:ext cx="4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...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5870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05CD96-79CD-8D42-97EB-0D4D19912DAF}"/>
              </a:ext>
            </a:extLst>
          </p:cNvPr>
          <p:cNvSpPr txBox="1"/>
          <p:nvPr/>
        </p:nvSpPr>
        <p:spPr>
          <a:xfrm>
            <a:off x="3282989" y="320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变量时间序列异常检测滑动窗口的生成</a:t>
            </a:r>
            <a:endParaRPr lang="en-C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961327-EA81-E640-B416-5E77F0DA13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32" y="497233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072DC5-2266-6F4D-9683-98D12D1BC6C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87985"/>
          <a:stretch/>
        </p:blipFill>
        <p:spPr>
          <a:xfrm>
            <a:off x="2271472" y="1472010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7879A98-7167-514D-A448-4B4A57C2426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-586" r="86496" b="586"/>
          <a:stretch/>
        </p:blipFill>
        <p:spPr>
          <a:xfrm>
            <a:off x="2459990" y="2070938"/>
            <a:ext cx="64234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2531F4A-4EC9-1C49-A2DA-E07917DD0C0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1" r="1921"/>
          <a:stretch/>
        </p:blipFill>
        <p:spPr>
          <a:xfrm>
            <a:off x="7248562" y="3031851"/>
            <a:ext cx="69166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7E3F1-55E6-3D4A-B629-A072DCAE2BDA}"/>
              </a:ext>
            </a:extLst>
          </p:cNvPr>
          <p:cNvSpPr txBox="1"/>
          <p:nvPr/>
        </p:nvSpPr>
        <p:spPr>
          <a:xfrm>
            <a:off x="4602317" y="27731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......</a:t>
            </a:r>
            <a:endParaRPr lang="en-CN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992F29-8E58-1541-8706-8CC3DA015CF4}"/>
              </a:ext>
            </a:extLst>
          </p:cNvPr>
          <p:cNvSpPr/>
          <p:nvPr/>
        </p:nvSpPr>
        <p:spPr>
          <a:xfrm rot="16200000">
            <a:off x="2692613" y="2494227"/>
            <a:ext cx="195401" cy="6066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16471-1809-EF4C-9903-81C6E5BF6139}"/>
              </a:ext>
            </a:extLst>
          </p:cNvPr>
          <p:cNvSpPr txBox="1"/>
          <p:nvPr/>
        </p:nvSpPr>
        <p:spPr>
          <a:xfrm>
            <a:off x="2451292" y="289935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/>
              <a:t>窗口大小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2EC46C0B-E29D-DA4B-B5F3-CB5A6734BD72}"/>
              </a:ext>
            </a:extLst>
          </p:cNvPr>
          <p:cNvSpPr/>
          <p:nvPr/>
        </p:nvSpPr>
        <p:spPr>
          <a:xfrm rot="16200000">
            <a:off x="2263683" y="2070703"/>
            <a:ext cx="195401" cy="1798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8A56EC-61E4-DA49-9282-0245A2262E04}"/>
              </a:ext>
            </a:extLst>
          </p:cNvPr>
          <p:cNvSpPr txBox="1"/>
          <p:nvPr/>
        </p:nvSpPr>
        <p:spPr>
          <a:xfrm>
            <a:off x="2160050" y="220320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/>
              <a:t>步长</a:t>
            </a:r>
          </a:p>
        </p:txBody>
      </p:sp>
    </p:spTree>
    <p:extLst>
      <p:ext uri="{BB962C8B-B14F-4D97-AF65-F5344CB8AC3E}">
        <p14:creationId xmlns:p14="http://schemas.microsoft.com/office/powerpoint/2010/main" val="37084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14D3B7-17BD-4047-896D-05580F80847C}"/>
                  </a:ext>
                </a:extLst>
              </p:cNvPr>
              <p:cNvSpPr/>
              <p:nvPr/>
            </p:nvSpPr>
            <p:spPr>
              <a:xfrm>
                <a:off x="2108880" y="543925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14D3B7-17BD-4047-896D-05580F808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80" y="543925"/>
                <a:ext cx="254441" cy="2053715"/>
              </a:xfrm>
              <a:prstGeom prst="rect">
                <a:avLst/>
              </a:prstGeom>
              <a:blipFill>
                <a:blip r:embed="rId3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A2E0E3C-2C01-7E43-AA53-A262ECCB4861}"/>
              </a:ext>
            </a:extLst>
          </p:cNvPr>
          <p:cNvGrpSpPr/>
          <p:nvPr/>
        </p:nvGrpSpPr>
        <p:grpSpPr>
          <a:xfrm>
            <a:off x="2610976" y="675862"/>
            <a:ext cx="721075" cy="1800000"/>
            <a:chOff x="2610976" y="675862"/>
            <a:chExt cx="721075" cy="1800000"/>
          </a:xfrm>
        </p:grpSpPr>
        <p:sp>
          <p:nvSpPr>
            <p:cNvPr id="10" name="Manual Operation 9">
              <a:extLst>
                <a:ext uri="{FF2B5EF4-FFF2-40B4-BE49-F238E27FC236}">
                  <a16:creationId xmlns:a16="http://schemas.microsoft.com/office/drawing/2014/main" id="{807D92FD-68A1-1C43-953E-75D9B5E0F8BA}"/>
                </a:ext>
              </a:extLst>
            </p:cNvPr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F355C0-8612-D840-A241-2044E53E5D77}"/>
                    </a:ext>
                  </a:extLst>
                </p:cNvPr>
                <p:cNvSpPr txBox="1"/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F355C0-8612-D840-A241-2044E53E5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272A49-C301-2244-9AA8-BFE9258864FA}"/>
              </a:ext>
            </a:extLst>
          </p:cNvPr>
          <p:cNvGrpSpPr/>
          <p:nvPr/>
        </p:nvGrpSpPr>
        <p:grpSpPr>
          <a:xfrm>
            <a:off x="4082587" y="675862"/>
            <a:ext cx="720619" cy="1800000"/>
            <a:chOff x="4082587" y="675862"/>
            <a:chExt cx="720619" cy="1800000"/>
          </a:xfrm>
        </p:grpSpPr>
        <p:sp>
          <p:nvSpPr>
            <p:cNvPr id="12" name="Manual Operation 11">
              <a:extLst>
                <a:ext uri="{FF2B5EF4-FFF2-40B4-BE49-F238E27FC236}">
                  <a16:creationId xmlns:a16="http://schemas.microsoft.com/office/drawing/2014/main" id="{84AA33F4-813C-7245-8469-0CD968A55649}"/>
                </a:ext>
              </a:extLst>
            </p:cNvPr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8295DA-9C22-1B46-AB3A-E06C88EC3B59}"/>
                    </a:ext>
                  </a:extLst>
                </p:cNvPr>
                <p:cNvSpPr txBox="1"/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8295DA-9C22-1B46-AB3A-E06C88EC3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80C6F0-B337-4448-936F-C81558FC6276}"/>
                  </a:ext>
                </a:extLst>
              </p:cNvPr>
              <p:cNvSpPr/>
              <p:nvPr/>
            </p:nvSpPr>
            <p:spPr>
              <a:xfrm>
                <a:off x="5050861" y="536991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N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80C6F0-B337-4448-936F-C81558FC6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61" y="536991"/>
                <a:ext cx="254441" cy="2053715"/>
              </a:xfrm>
              <a:prstGeom prst="rect">
                <a:avLst/>
              </a:prstGeom>
              <a:blipFill>
                <a:blip r:embed="rId6"/>
                <a:stretch>
                  <a:fillRect l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6463DC-1647-334C-B7BA-BDB5697959CD}"/>
                  </a:ext>
                </a:extLst>
              </p:cNvPr>
              <p:cNvSpPr/>
              <p:nvPr/>
            </p:nvSpPr>
            <p:spPr>
              <a:xfrm>
                <a:off x="3579871" y="1068311"/>
                <a:ext cx="254441" cy="9910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6463DC-1647-334C-B7BA-BDB56979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71" y="1068311"/>
                <a:ext cx="254441" cy="991077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85527C-1959-534F-A799-1CDFDF2E927F}"/>
              </a:ext>
            </a:extLst>
          </p:cNvPr>
          <p:cNvCxnSpPr>
            <a:cxnSpLocks/>
          </p:cNvCxnSpPr>
          <p:nvPr/>
        </p:nvCxnSpPr>
        <p:spPr>
          <a:xfrm>
            <a:off x="2385391" y="160218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D7012-C262-1F40-9BCD-A2B7EACF8397}"/>
              </a:ext>
            </a:extLst>
          </p:cNvPr>
          <p:cNvCxnSpPr>
            <a:cxnSpLocks/>
          </p:cNvCxnSpPr>
          <p:nvPr/>
        </p:nvCxnSpPr>
        <p:spPr>
          <a:xfrm>
            <a:off x="3353667" y="160218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A1422E-D6A5-F544-AAE5-07536F725CB1}"/>
              </a:ext>
            </a:extLst>
          </p:cNvPr>
          <p:cNvCxnSpPr>
            <a:cxnSpLocks/>
          </p:cNvCxnSpPr>
          <p:nvPr/>
        </p:nvCxnSpPr>
        <p:spPr>
          <a:xfrm>
            <a:off x="3855928" y="1611467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5098E8-41DC-CF42-8CDF-16896F69D4E8}"/>
              </a:ext>
            </a:extLst>
          </p:cNvPr>
          <p:cNvCxnSpPr>
            <a:cxnSpLocks/>
          </p:cNvCxnSpPr>
          <p:nvPr/>
        </p:nvCxnSpPr>
        <p:spPr>
          <a:xfrm>
            <a:off x="4824657" y="1618096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5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32B6C11-4A91-A345-BB02-439F24AD5C9F}"/>
              </a:ext>
            </a:extLst>
          </p:cNvPr>
          <p:cNvGrpSpPr/>
          <p:nvPr/>
        </p:nvGrpSpPr>
        <p:grpSpPr>
          <a:xfrm>
            <a:off x="731897" y="1082086"/>
            <a:ext cx="2565357" cy="1053381"/>
            <a:chOff x="1081356" y="849050"/>
            <a:chExt cx="2565357" cy="1053381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C815B8C-F998-E544-8F4A-C903E245786F}"/>
                </a:ext>
              </a:extLst>
            </p:cNvPr>
            <p:cNvSpPr/>
            <p:nvPr/>
          </p:nvSpPr>
          <p:spPr>
            <a:xfrm rot="5400000">
              <a:off x="1899630" y="125790"/>
              <a:ext cx="939652" cy="255451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AE8E6D-DEDF-094A-80D7-77495D6CFCB6}"/>
                </a:ext>
              </a:extLst>
            </p:cNvPr>
            <p:cNvSpPr txBox="1"/>
            <p:nvPr/>
          </p:nvSpPr>
          <p:spPr>
            <a:xfrm>
              <a:off x="1081356" y="153309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en-CN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41028A7-62AA-F44F-9263-C45F9829B6B7}"/>
                </a:ext>
              </a:extLst>
            </p:cNvPr>
            <p:cNvSpPr/>
            <p:nvPr/>
          </p:nvSpPr>
          <p:spPr>
            <a:xfrm>
              <a:off x="1248229" y="1165982"/>
              <a:ext cx="440266" cy="4499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en-CN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ADCC72-B4FF-7B44-9701-BEECFD98F3EA}"/>
                </a:ext>
              </a:extLst>
            </p:cNvPr>
            <p:cNvSpPr/>
            <p:nvPr/>
          </p:nvSpPr>
          <p:spPr>
            <a:xfrm>
              <a:off x="3050419" y="1178076"/>
              <a:ext cx="440266" cy="4499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en-CN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C61707-4738-CF44-A8AF-7E15B98616DC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1688495" y="1390954"/>
              <a:ext cx="1361924" cy="12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62">
              <a:extLst>
                <a:ext uri="{FF2B5EF4-FFF2-40B4-BE49-F238E27FC236}">
                  <a16:creationId xmlns:a16="http://schemas.microsoft.com/office/drawing/2014/main" id="{14FBFE1E-5ADB-8348-840F-1CA7C03C0E1F}"/>
                </a:ext>
              </a:extLst>
            </p:cNvPr>
            <p:cNvCxnSpPr>
              <a:stCxn id="59" idx="0"/>
              <a:endCxn id="58" idx="0"/>
            </p:cNvCxnSpPr>
            <p:nvPr/>
          </p:nvCxnSpPr>
          <p:spPr>
            <a:xfrm rot="16200000" flipV="1">
              <a:off x="2363410" y="270934"/>
              <a:ext cx="12094" cy="1802190"/>
            </a:xfrm>
            <a:prstGeom prst="curvedConnector3">
              <a:avLst>
                <a:gd name="adj1" fmla="val 1110104"/>
              </a:avLst>
            </a:prstGeom>
            <a:ln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121059-BF4D-5247-9129-625F413281A8}"/>
                    </a:ext>
                  </a:extLst>
                </p:cNvPr>
                <p:cNvSpPr txBox="1"/>
                <p:nvPr/>
              </p:nvSpPr>
              <p:spPr>
                <a:xfrm>
                  <a:off x="2232304" y="1306782"/>
                  <a:ext cx="2795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121059-BF4D-5247-9129-625F41328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04" y="1306782"/>
                  <a:ext cx="2795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3043" b="-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6E1D7B2-3B44-CF42-B5D7-FB84A48F3090}"/>
                    </a:ext>
                  </a:extLst>
                </p:cNvPr>
                <p:cNvSpPr txBox="1"/>
                <p:nvPr/>
              </p:nvSpPr>
              <p:spPr>
                <a:xfrm>
                  <a:off x="2133124" y="849050"/>
                  <a:ext cx="2795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6E1D7B2-3B44-CF42-B5D7-FB84A48F3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124" y="849050"/>
                  <a:ext cx="2795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696" r="-17391" b="-1333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94E9A11-8B76-F741-ADC5-00C0138F220C}"/>
                  </a:ext>
                </a:extLst>
              </p:cNvPr>
              <p:cNvSpPr/>
              <p:nvPr/>
            </p:nvSpPr>
            <p:spPr>
              <a:xfrm>
                <a:off x="3869104" y="613257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94E9A11-8B76-F741-ADC5-00C0138F2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4" y="613257"/>
                <a:ext cx="254441" cy="2053715"/>
              </a:xfrm>
              <a:prstGeom prst="rect">
                <a:avLst/>
              </a:prstGeom>
              <a:blipFill>
                <a:blip r:embed="rId5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073DEA40-33E1-484C-91CF-598BE72673CD}"/>
              </a:ext>
            </a:extLst>
          </p:cNvPr>
          <p:cNvGrpSpPr/>
          <p:nvPr/>
        </p:nvGrpSpPr>
        <p:grpSpPr>
          <a:xfrm>
            <a:off x="4371200" y="745194"/>
            <a:ext cx="721075" cy="1800000"/>
            <a:chOff x="2610976" y="675862"/>
            <a:chExt cx="721075" cy="1800000"/>
          </a:xfrm>
        </p:grpSpPr>
        <p:sp>
          <p:nvSpPr>
            <p:cNvPr id="70" name="Manual Operation 69">
              <a:extLst>
                <a:ext uri="{FF2B5EF4-FFF2-40B4-BE49-F238E27FC236}">
                  <a16:creationId xmlns:a16="http://schemas.microsoft.com/office/drawing/2014/main" id="{850E6A1C-685C-B64E-A953-F8F605E58E9E}"/>
                </a:ext>
              </a:extLst>
            </p:cNvPr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F6ED45D-EC0A-FC42-8374-C7C0A004724B}"/>
                    </a:ext>
                  </a:extLst>
                </p:cNvPr>
                <p:cNvSpPr txBox="1"/>
                <p:nvPr/>
              </p:nvSpPr>
              <p:spPr>
                <a:xfrm>
                  <a:off x="2610976" y="1293784"/>
                  <a:ext cx="7210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CN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F6ED45D-EC0A-FC42-8374-C7C0A0047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F0EBE7-8850-7F44-84B1-EAF32D6FB221}"/>
              </a:ext>
            </a:extLst>
          </p:cNvPr>
          <p:cNvGrpSpPr/>
          <p:nvPr/>
        </p:nvGrpSpPr>
        <p:grpSpPr>
          <a:xfrm>
            <a:off x="6503938" y="745194"/>
            <a:ext cx="720619" cy="1800000"/>
            <a:chOff x="4082587" y="675862"/>
            <a:chExt cx="720619" cy="1800000"/>
          </a:xfrm>
        </p:grpSpPr>
        <p:sp>
          <p:nvSpPr>
            <p:cNvPr id="73" name="Manual Operation 72">
              <a:extLst>
                <a:ext uri="{FF2B5EF4-FFF2-40B4-BE49-F238E27FC236}">
                  <a16:creationId xmlns:a16="http://schemas.microsoft.com/office/drawing/2014/main" id="{3C698B57-A8D4-FB4B-8892-6A353B700F94}"/>
                </a:ext>
              </a:extLst>
            </p:cNvPr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CFD9337-9A94-E045-AA4C-027FA3839684}"/>
                    </a:ext>
                  </a:extLst>
                </p:cNvPr>
                <p:cNvSpPr txBox="1"/>
                <p:nvPr/>
              </p:nvSpPr>
              <p:spPr>
                <a:xfrm>
                  <a:off x="4083207" y="1294930"/>
                  <a:ext cx="71999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CFD9337-9A94-E045-AA4C-027FA3839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BB3AF4-EC51-E342-80F8-BF2D19C14144}"/>
                  </a:ext>
                </a:extLst>
              </p:cNvPr>
              <p:cNvSpPr/>
              <p:nvPr/>
            </p:nvSpPr>
            <p:spPr>
              <a:xfrm>
                <a:off x="7473314" y="612289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N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BB3AF4-EC51-E342-80F8-BF2D19C14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314" y="612289"/>
                <a:ext cx="254441" cy="2053715"/>
              </a:xfrm>
              <a:prstGeom prst="rect">
                <a:avLst/>
              </a:prstGeom>
              <a:blipFill>
                <a:blip r:embed="rId8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8B20543-9104-FA40-AE69-24694032642A}"/>
                  </a:ext>
                </a:extLst>
              </p:cNvPr>
              <p:cNvSpPr/>
              <p:nvPr/>
            </p:nvSpPr>
            <p:spPr>
              <a:xfrm>
                <a:off x="5332947" y="997748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8B20543-9104-FA40-AE69-246940326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47" y="997748"/>
                <a:ext cx="146306" cy="432000"/>
              </a:xfrm>
              <a:prstGeom prst="rect">
                <a:avLst/>
              </a:prstGeom>
              <a:blipFill>
                <a:blip r:embed="rId9"/>
                <a:stretch>
                  <a:fillRect l="-5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ECBFC7-BA01-2D40-8DEE-8F285FFF0CB3}"/>
              </a:ext>
            </a:extLst>
          </p:cNvPr>
          <p:cNvCxnSpPr>
            <a:cxnSpLocks/>
          </p:cNvCxnSpPr>
          <p:nvPr/>
        </p:nvCxnSpPr>
        <p:spPr>
          <a:xfrm>
            <a:off x="4145615" y="167152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F5464C-F334-4146-AE43-DF20C6735ABC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5092275" y="1213748"/>
            <a:ext cx="240672" cy="36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17CBFCC-2CE1-5D48-AC83-9ABC3C5DDBFC}"/>
              </a:ext>
            </a:extLst>
          </p:cNvPr>
          <p:cNvCxnSpPr>
            <a:cxnSpLocks/>
          </p:cNvCxnSpPr>
          <p:nvPr/>
        </p:nvCxnSpPr>
        <p:spPr>
          <a:xfrm>
            <a:off x="7223938" y="1692073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AC54FA6-DAF5-0A4A-8F97-CACF670A6D45}"/>
                  </a:ext>
                </a:extLst>
              </p:cNvPr>
              <p:cNvSpPr/>
              <p:nvPr/>
            </p:nvSpPr>
            <p:spPr>
              <a:xfrm>
                <a:off x="5332947" y="1593948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AC54FA6-DAF5-0A4A-8F97-CACF670A6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47" y="1593948"/>
                <a:ext cx="146306" cy="432000"/>
              </a:xfrm>
              <a:prstGeom prst="rect">
                <a:avLst/>
              </a:prstGeom>
              <a:blipFill>
                <a:blip r:embed="rId10"/>
                <a:stretch>
                  <a:fillRect l="-5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B44FFC4-3FFB-2147-8504-A602BA84176E}"/>
              </a:ext>
            </a:extLst>
          </p:cNvPr>
          <p:cNvCxnSpPr>
            <a:cxnSpLocks/>
            <a:stCxn id="71" idx="3"/>
            <a:endCxn id="82" idx="1"/>
          </p:cNvCxnSpPr>
          <p:nvPr/>
        </p:nvCxnSpPr>
        <p:spPr>
          <a:xfrm>
            <a:off x="5092275" y="1578560"/>
            <a:ext cx="240672" cy="23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E78216-E9C3-6847-8898-5190603CF447}"/>
                  </a:ext>
                </a:extLst>
              </p:cNvPr>
              <p:cNvSpPr/>
              <p:nvPr/>
            </p:nvSpPr>
            <p:spPr>
              <a:xfrm>
                <a:off x="5340095" y="2264740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CE78216-E9C3-6847-8898-5190603C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95" y="2264740"/>
                <a:ext cx="146306" cy="432000"/>
              </a:xfrm>
              <a:prstGeom prst="rect">
                <a:avLst/>
              </a:prstGeom>
              <a:blipFill>
                <a:blip r:embed="rId11"/>
                <a:stretch>
                  <a:fillRect l="-46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CE26E710-CEF7-E44D-B326-D7BB71951B83}"/>
              </a:ext>
            </a:extLst>
          </p:cNvPr>
          <p:cNvSpPr/>
          <p:nvPr/>
        </p:nvSpPr>
        <p:spPr>
          <a:xfrm>
            <a:off x="5705457" y="2025948"/>
            <a:ext cx="180000" cy="18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</a:t>
            </a:r>
            <a:endParaRPr lang="en-CN" sz="1200" b="1" dirty="0">
              <a:solidFill>
                <a:schemeClr val="tx1"/>
              </a:solidFill>
            </a:endParaRP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D516EACC-7CF3-9441-8745-DBC7F9464E27}"/>
              </a:ext>
            </a:extLst>
          </p:cNvPr>
          <p:cNvCxnSpPr>
            <a:stCxn id="92" idx="3"/>
            <a:endCxn id="96" idx="2"/>
          </p:cNvCxnSpPr>
          <p:nvPr/>
        </p:nvCxnSpPr>
        <p:spPr>
          <a:xfrm flipV="1">
            <a:off x="5486401" y="2115948"/>
            <a:ext cx="219056" cy="364792"/>
          </a:xfrm>
          <a:prstGeom prst="bentConnector3">
            <a:avLst>
              <a:gd name="adj1" fmla="val 462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1526AEB0-ABF9-7C4A-A52B-E4C713A1ED51}"/>
              </a:ext>
            </a:extLst>
          </p:cNvPr>
          <p:cNvCxnSpPr>
            <a:stCxn id="82" idx="3"/>
            <a:endCxn id="96" idx="2"/>
          </p:cNvCxnSpPr>
          <p:nvPr/>
        </p:nvCxnSpPr>
        <p:spPr>
          <a:xfrm>
            <a:off x="5479253" y="1809948"/>
            <a:ext cx="226204" cy="306000"/>
          </a:xfrm>
          <a:prstGeom prst="bentConnector3">
            <a:avLst>
              <a:gd name="adj1" fmla="val 481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EA3EB11E-C65E-F446-8B91-329442670094}"/>
              </a:ext>
            </a:extLst>
          </p:cNvPr>
          <p:cNvSpPr/>
          <p:nvPr/>
        </p:nvSpPr>
        <p:spPr>
          <a:xfrm>
            <a:off x="5881196" y="1590166"/>
            <a:ext cx="180000" cy="18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+</a:t>
            </a:r>
            <a:endParaRPr lang="en-CN" sz="1200" b="1" dirty="0">
              <a:solidFill>
                <a:schemeClr val="tx1"/>
              </a:solidFill>
            </a:endParaRPr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9BE59496-0BC6-BF41-B4A8-6CE5709DBA80}"/>
              </a:ext>
            </a:extLst>
          </p:cNvPr>
          <p:cNvCxnSpPr>
            <a:stCxn id="76" idx="3"/>
            <a:endCxn id="104" idx="0"/>
          </p:cNvCxnSpPr>
          <p:nvPr/>
        </p:nvCxnSpPr>
        <p:spPr>
          <a:xfrm>
            <a:off x="5479253" y="1213748"/>
            <a:ext cx="491943" cy="3764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27A16FB0-7A32-F54E-B63F-6420E96C5E6B}"/>
              </a:ext>
            </a:extLst>
          </p:cNvPr>
          <p:cNvCxnSpPr>
            <a:stCxn id="96" idx="6"/>
            <a:endCxn id="104" idx="4"/>
          </p:cNvCxnSpPr>
          <p:nvPr/>
        </p:nvCxnSpPr>
        <p:spPr>
          <a:xfrm flipV="1">
            <a:off x="5885457" y="1770166"/>
            <a:ext cx="85739" cy="3457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DFB325E-A744-D246-B229-9EFF743317BA}"/>
                  </a:ext>
                </a:extLst>
              </p:cNvPr>
              <p:cNvSpPr/>
              <p:nvPr/>
            </p:nvSpPr>
            <p:spPr>
              <a:xfrm>
                <a:off x="6197400" y="1465939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DFB325E-A744-D246-B229-9EFF74331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00" y="1465939"/>
                <a:ext cx="146306" cy="432000"/>
              </a:xfrm>
              <a:prstGeom prst="rect">
                <a:avLst/>
              </a:prstGeom>
              <a:blipFill>
                <a:blip r:embed="rId12"/>
                <a:stretch>
                  <a:fillRect l="-5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068F6F-E9AC-4B4E-9A82-CAAE092E3EE4}"/>
              </a:ext>
            </a:extLst>
          </p:cNvPr>
          <p:cNvCxnSpPr>
            <a:stCxn id="104" idx="6"/>
            <a:endCxn id="133" idx="1"/>
          </p:cNvCxnSpPr>
          <p:nvPr/>
        </p:nvCxnSpPr>
        <p:spPr>
          <a:xfrm>
            <a:off x="6061196" y="1680166"/>
            <a:ext cx="136204" cy="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6BF3701-2720-BE49-A373-3F94438A4EC8}"/>
              </a:ext>
            </a:extLst>
          </p:cNvPr>
          <p:cNvCxnSpPr>
            <a:cxnSpLocks/>
            <a:stCxn id="133" idx="3"/>
          </p:cNvCxnSpPr>
          <p:nvPr/>
        </p:nvCxnSpPr>
        <p:spPr>
          <a:xfrm>
            <a:off x="6343706" y="1681939"/>
            <a:ext cx="16906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8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CC2CBBE-D1A7-AB4C-85D5-F2ADFCC1A543}"/>
                  </a:ext>
                </a:extLst>
              </p:cNvPr>
              <p:cNvSpPr/>
              <p:nvPr/>
            </p:nvSpPr>
            <p:spPr>
              <a:xfrm>
                <a:off x="1878422" y="1852867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CC2CBBE-D1A7-AB4C-85D5-F2ADFCC1A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22" y="1852867"/>
                <a:ext cx="254441" cy="2053715"/>
              </a:xfrm>
              <a:prstGeom prst="rect">
                <a:avLst/>
              </a:prstGeom>
              <a:blipFill>
                <a:blip r:embed="rId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A21FEF1-3045-7144-ABC9-0FC4185FC6B0}"/>
              </a:ext>
            </a:extLst>
          </p:cNvPr>
          <p:cNvGrpSpPr/>
          <p:nvPr/>
        </p:nvGrpSpPr>
        <p:grpSpPr>
          <a:xfrm>
            <a:off x="2380518" y="1984804"/>
            <a:ext cx="721075" cy="1800000"/>
            <a:chOff x="2610976" y="675862"/>
            <a:chExt cx="721075" cy="1800000"/>
          </a:xfrm>
        </p:grpSpPr>
        <p:sp>
          <p:nvSpPr>
            <p:cNvPr id="37" name="Manual Operation 36">
              <a:extLst>
                <a:ext uri="{FF2B5EF4-FFF2-40B4-BE49-F238E27FC236}">
                  <a16:creationId xmlns:a16="http://schemas.microsoft.com/office/drawing/2014/main" id="{A6954BD4-1D3E-7E4B-80DC-89396CBFCCA0}"/>
                </a:ext>
              </a:extLst>
            </p:cNvPr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5BAFEE-8EBA-404D-82CE-205BCEEAF9B9}"/>
                    </a:ext>
                  </a:extLst>
                </p:cNvPr>
                <p:cNvSpPr txBox="1"/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Encoder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5BAFEE-8EBA-404D-82CE-205BCEEAF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83C0-8466-314D-9539-BF3E50715083}"/>
              </a:ext>
            </a:extLst>
          </p:cNvPr>
          <p:cNvGrpSpPr/>
          <p:nvPr/>
        </p:nvGrpSpPr>
        <p:grpSpPr>
          <a:xfrm>
            <a:off x="3852129" y="1984804"/>
            <a:ext cx="720619" cy="1800000"/>
            <a:chOff x="4082587" y="675862"/>
            <a:chExt cx="720619" cy="1800000"/>
          </a:xfrm>
        </p:grpSpPr>
        <p:sp>
          <p:nvSpPr>
            <p:cNvPr id="40" name="Manual Operation 39">
              <a:extLst>
                <a:ext uri="{FF2B5EF4-FFF2-40B4-BE49-F238E27FC236}">
                  <a16:creationId xmlns:a16="http://schemas.microsoft.com/office/drawing/2014/main" id="{FC810044-8003-534B-AB9F-916B267CF994}"/>
                </a:ext>
              </a:extLst>
            </p:cNvPr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510917E-FF84-764A-B870-6A60EC827498}"/>
                    </a:ext>
                  </a:extLst>
                </p:cNvPr>
                <p:cNvSpPr txBox="1"/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Decoder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510917E-FF84-764A-B870-6A60EC827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623A98-C6C3-3B49-83B4-FD136E6D1773}"/>
                  </a:ext>
                </a:extLst>
              </p:cNvPr>
              <p:cNvSpPr/>
              <p:nvPr/>
            </p:nvSpPr>
            <p:spPr>
              <a:xfrm>
                <a:off x="4820403" y="1845933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N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623A98-C6C3-3B49-83B4-FD136E6D1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3" y="1845933"/>
                <a:ext cx="254441" cy="2053715"/>
              </a:xfrm>
              <a:prstGeom prst="rect">
                <a:avLst/>
              </a:prstGeom>
              <a:blipFill>
                <a:blip r:embed="rId6"/>
                <a:stretch>
                  <a:fillRect l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1124E7-D2D3-914E-8560-21D799E42708}"/>
                  </a:ext>
                </a:extLst>
              </p:cNvPr>
              <p:cNvSpPr/>
              <p:nvPr/>
            </p:nvSpPr>
            <p:spPr>
              <a:xfrm>
                <a:off x="3342627" y="2573586"/>
                <a:ext cx="254441" cy="7069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1124E7-D2D3-914E-8560-21D799E42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627" y="2573586"/>
                <a:ext cx="254441" cy="706903"/>
              </a:xfrm>
              <a:prstGeom prst="rect">
                <a:avLst/>
              </a:prstGeom>
              <a:blipFill>
                <a:blip r:embed="rId7"/>
                <a:stretch>
                  <a:fillRect l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C32D1B1-B44F-1E45-9B9A-C35EAA10F1F9}"/>
              </a:ext>
            </a:extLst>
          </p:cNvPr>
          <p:cNvCxnSpPr>
            <a:cxnSpLocks/>
          </p:cNvCxnSpPr>
          <p:nvPr/>
        </p:nvCxnSpPr>
        <p:spPr>
          <a:xfrm>
            <a:off x="2154933" y="291113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7D23DB-65D9-D547-9F59-529382A5665E}"/>
              </a:ext>
            </a:extLst>
          </p:cNvPr>
          <p:cNvCxnSpPr>
            <a:cxnSpLocks/>
          </p:cNvCxnSpPr>
          <p:nvPr/>
        </p:nvCxnSpPr>
        <p:spPr>
          <a:xfrm>
            <a:off x="3123209" y="291113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15B741-335D-7145-A9F3-6C584418E2DC}"/>
              </a:ext>
            </a:extLst>
          </p:cNvPr>
          <p:cNvCxnSpPr>
            <a:cxnSpLocks/>
          </p:cNvCxnSpPr>
          <p:nvPr/>
        </p:nvCxnSpPr>
        <p:spPr>
          <a:xfrm>
            <a:off x="3625470" y="2920409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C11D04-4EBA-2840-B637-D25A513CAFCD}"/>
              </a:ext>
            </a:extLst>
          </p:cNvPr>
          <p:cNvCxnSpPr>
            <a:cxnSpLocks/>
          </p:cNvCxnSpPr>
          <p:nvPr/>
        </p:nvCxnSpPr>
        <p:spPr>
          <a:xfrm>
            <a:off x="4594199" y="292703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CF6BBD4-9D81-1546-8A8A-F300157F3FA6}"/>
                  </a:ext>
                </a:extLst>
              </p:cNvPr>
              <p:cNvSpPr/>
              <p:nvPr/>
            </p:nvSpPr>
            <p:spPr>
              <a:xfrm>
                <a:off x="3342626" y="1295515"/>
                <a:ext cx="254441" cy="55041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CF6BBD4-9D81-1546-8A8A-F300157F3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626" y="1295515"/>
                <a:ext cx="254441" cy="550418"/>
              </a:xfrm>
              <a:prstGeom prst="rect">
                <a:avLst/>
              </a:prstGeom>
              <a:blipFill>
                <a:blip r:embed="rId8"/>
                <a:stretch>
                  <a:fillRect l="-238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4407F0-80CB-3345-96B5-4E741FD3F622}"/>
              </a:ext>
            </a:extLst>
          </p:cNvPr>
          <p:cNvCxnSpPr>
            <a:stCxn id="35" idx="1"/>
            <a:endCxn id="48" idx="1"/>
          </p:cNvCxnSpPr>
          <p:nvPr/>
        </p:nvCxnSpPr>
        <p:spPr>
          <a:xfrm rot="10800000" flipH="1">
            <a:off x="1878422" y="1570725"/>
            <a:ext cx="1464204" cy="1309001"/>
          </a:xfrm>
          <a:prstGeom prst="bentConnector3">
            <a:avLst>
              <a:gd name="adj1" fmla="val -15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791D470-4070-B64D-A49E-D9BA36DAF41C}"/>
              </a:ext>
            </a:extLst>
          </p:cNvPr>
          <p:cNvCxnSpPr>
            <a:stCxn id="42" idx="3"/>
            <a:endCxn id="48" idx="3"/>
          </p:cNvCxnSpPr>
          <p:nvPr/>
        </p:nvCxnSpPr>
        <p:spPr>
          <a:xfrm flipH="1" flipV="1">
            <a:off x="3597067" y="1570724"/>
            <a:ext cx="1477777" cy="1302067"/>
          </a:xfrm>
          <a:prstGeom prst="bentConnector3">
            <a:avLst>
              <a:gd name="adj1" fmla="val -15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8E1041A-8F38-4B44-8249-1E13BFC5D4A6}"/>
              </a:ext>
            </a:extLst>
          </p:cNvPr>
          <p:cNvSpPr/>
          <p:nvPr/>
        </p:nvSpPr>
        <p:spPr>
          <a:xfrm>
            <a:off x="1507050" y="1107727"/>
            <a:ext cx="4021873" cy="30628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50078-0999-C04E-BB18-47E0C628F446}"/>
              </a:ext>
            </a:extLst>
          </p:cNvPr>
          <p:cNvSpPr txBox="1"/>
          <p:nvPr/>
        </p:nvSpPr>
        <p:spPr>
          <a:xfrm>
            <a:off x="1485405" y="1107727"/>
            <a:ext cx="1457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Compression</a:t>
            </a:r>
            <a:r>
              <a:rPr lang="zh-CN" altLang="en-US" sz="1100" dirty="0"/>
              <a:t> </a:t>
            </a:r>
            <a:r>
              <a:rPr lang="en-US" altLang="zh-CN" sz="1100" dirty="0"/>
              <a:t>Network</a:t>
            </a:r>
            <a:endParaRPr lang="en-CN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F2AC20-4054-2841-8060-B3085CE9C1C6}"/>
                  </a:ext>
                </a:extLst>
              </p:cNvPr>
              <p:cNvSpPr/>
              <p:nvPr/>
            </p:nvSpPr>
            <p:spPr>
              <a:xfrm>
                <a:off x="5703780" y="2519338"/>
                <a:ext cx="254441" cy="7069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N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F2AC20-4054-2841-8060-B3085CE9C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80" y="2519338"/>
                <a:ext cx="254441" cy="706903"/>
              </a:xfrm>
              <a:prstGeom prst="rect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82E339-A053-634A-B7EB-4A286CE01D79}"/>
              </a:ext>
            </a:extLst>
          </p:cNvPr>
          <p:cNvCxnSpPr>
            <a:stCxn id="48" idx="0"/>
            <a:endCxn id="55" idx="0"/>
          </p:cNvCxnSpPr>
          <p:nvPr/>
        </p:nvCxnSpPr>
        <p:spPr>
          <a:xfrm rot="16200000" flipH="1">
            <a:off x="4038512" y="726849"/>
            <a:ext cx="1223823" cy="2361154"/>
          </a:xfrm>
          <a:prstGeom prst="bentConnector3">
            <a:avLst>
              <a:gd name="adj1" fmla="val -6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19F07AA-9377-0E45-B4E3-2795F64148C4}"/>
              </a:ext>
            </a:extLst>
          </p:cNvPr>
          <p:cNvCxnSpPr>
            <a:cxnSpLocks/>
            <a:stCxn id="43" idx="2"/>
            <a:endCxn id="55" idx="2"/>
          </p:cNvCxnSpPr>
          <p:nvPr/>
        </p:nvCxnSpPr>
        <p:spPr>
          <a:xfrm rot="5400000" flipH="1" flipV="1">
            <a:off x="4623300" y="2072788"/>
            <a:ext cx="54248" cy="2361153"/>
          </a:xfrm>
          <a:prstGeom prst="bentConnector3">
            <a:avLst>
              <a:gd name="adj1" fmla="val -1380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2710E6-66AE-6944-B491-9D94411173DE}"/>
              </a:ext>
            </a:extLst>
          </p:cNvPr>
          <p:cNvGrpSpPr/>
          <p:nvPr/>
        </p:nvGrpSpPr>
        <p:grpSpPr>
          <a:xfrm>
            <a:off x="6223247" y="2174508"/>
            <a:ext cx="529012" cy="1321223"/>
            <a:chOff x="2601206" y="675862"/>
            <a:chExt cx="730390" cy="1800000"/>
          </a:xfrm>
        </p:grpSpPr>
        <p:sp>
          <p:nvSpPr>
            <p:cNvPr id="81" name="Manual Operation 80">
              <a:extLst>
                <a:ext uri="{FF2B5EF4-FFF2-40B4-BE49-F238E27FC236}">
                  <a16:creationId xmlns:a16="http://schemas.microsoft.com/office/drawing/2014/main" id="{56DE1255-B0E9-9642-808B-2EB453356C64}"/>
                </a:ext>
              </a:extLst>
            </p:cNvPr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A39170B-C88D-6943-B1C1-A8421426F96E}"/>
                    </a:ext>
                  </a:extLst>
                </p:cNvPr>
                <p:cNvSpPr txBox="1"/>
                <p:nvPr/>
              </p:nvSpPr>
              <p:spPr>
                <a:xfrm>
                  <a:off x="2601206" y="1437361"/>
                  <a:ext cx="721075" cy="377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C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A39170B-C88D-6943-B1C1-A8421426F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206" y="1437361"/>
                  <a:ext cx="721075" cy="3773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BADD9F0-1119-584B-A453-343EC7290A75}"/>
              </a:ext>
            </a:extLst>
          </p:cNvPr>
          <p:cNvSpPr/>
          <p:nvPr/>
        </p:nvSpPr>
        <p:spPr>
          <a:xfrm>
            <a:off x="5652970" y="1999042"/>
            <a:ext cx="1401368" cy="1621387"/>
          </a:xfrm>
          <a:prstGeom prst="rect">
            <a:avLst/>
          </a:prstGeom>
          <a:noFill/>
          <a:ln>
            <a:solidFill>
              <a:srgbClr val="FFC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8DE053-FC89-2E49-B19F-CE00C69EFEBD}"/>
              </a:ext>
            </a:extLst>
          </p:cNvPr>
          <p:cNvCxnSpPr>
            <a:stCxn id="55" idx="3"/>
            <a:endCxn id="83" idx="1"/>
          </p:cNvCxnSpPr>
          <p:nvPr/>
        </p:nvCxnSpPr>
        <p:spPr>
          <a:xfrm flipV="1">
            <a:off x="5958221" y="2871958"/>
            <a:ext cx="265026" cy="8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7B5162-1ECC-1249-ACD5-FFB5B83A0D9C}"/>
                  </a:ext>
                </a:extLst>
              </p:cNvPr>
              <p:cNvSpPr txBox="1"/>
              <p:nvPr/>
            </p:nvSpPr>
            <p:spPr>
              <a:xfrm>
                <a:off x="6703426" y="2749778"/>
                <a:ext cx="3146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CN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7B5162-1ECC-1249-ACD5-FFB5B83A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26" y="2749778"/>
                <a:ext cx="31463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3CD9BA2-0F8F-3741-9890-4466EB5A9D8E}"/>
              </a:ext>
            </a:extLst>
          </p:cNvPr>
          <p:cNvSpPr txBox="1"/>
          <p:nvPr/>
        </p:nvSpPr>
        <p:spPr>
          <a:xfrm>
            <a:off x="5780202" y="1982722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Estimation</a:t>
            </a:r>
            <a:r>
              <a:rPr lang="zh-CN" altLang="en-US" sz="1100" dirty="0"/>
              <a:t> </a:t>
            </a:r>
            <a:r>
              <a:rPr lang="en-US" altLang="zh-CN" sz="1100" dirty="0"/>
              <a:t>Network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141361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CE59DF-A25A-0D46-8E64-D819D56B524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48227" y="1560850"/>
            <a:ext cx="6350" cy="17019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40597F-F2A0-5C4A-A0FA-069DCC538C2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3854577" y="1947040"/>
            <a:ext cx="0" cy="16739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C428D5-C782-5340-A198-ED56B41FBB10}"/>
              </a:ext>
            </a:extLst>
          </p:cNvPr>
          <p:cNvSpPr/>
          <p:nvPr/>
        </p:nvSpPr>
        <p:spPr>
          <a:xfrm>
            <a:off x="3134577" y="1347651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LSTM/Sigmoid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5E614-29B8-2443-A202-CE68198F8213}"/>
              </a:ext>
            </a:extLst>
          </p:cNvPr>
          <p:cNvSpPr/>
          <p:nvPr/>
        </p:nvSpPr>
        <p:spPr>
          <a:xfrm>
            <a:off x="3134577" y="964262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75581-9162-BF4C-B099-AD577C89D29E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854577" y="1180262"/>
            <a:ext cx="0" cy="167389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07ECF-9B0C-474E-8F6A-3571D3FA4BF8}"/>
              </a:ext>
            </a:extLst>
          </p:cNvPr>
          <p:cNvSpPr/>
          <p:nvPr/>
        </p:nvSpPr>
        <p:spPr>
          <a:xfrm>
            <a:off x="3134577" y="1731040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LSTM/Sigmoid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A43FC-E22B-4141-BF0A-066A9A722492}"/>
              </a:ext>
            </a:extLst>
          </p:cNvPr>
          <p:cNvSpPr/>
          <p:nvPr/>
        </p:nvSpPr>
        <p:spPr>
          <a:xfrm>
            <a:off x="3134577" y="2114430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3E57500-13BC-6043-8D79-4F8EBD0446F4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848227" y="1455651"/>
            <a:ext cx="726350" cy="160478"/>
          </a:xfrm>
          <a:prstGeom prst="bentConnector3">
            <a:avLst>
              <a:gd name="adj1" fmla="val 11967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35A7720-CAD0-F240-9EC9-33FFFA97039F}"/>
              </a:ext>
            </a:extLst>
          </p:cNvPr>
          <p:cNvCxnSpPr>
            <a:cxnSpLocks/>
          </p:cNvCxnSpPr>
          <p:nvPr/>
        </p:nvCxnSpPr>
        <p:spPr>
          <a:xfrm flipV="1">
            <a:off x="3863283" y="1830299"/>
            <a:ext cx="702588" cy="184219"/>
          </a:xfrm>
          <a:prstGeom prst="bentConnector3">
            <a:avLst>
              <a:gd name="adj1" fmla="val 11898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60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14091</TotalTime>
  <Words>733</Words>
  <Application>Microsoft Macintosh PowerPoint</Application>
  <PresentationFormat>Custom</PresentationFormat>
  <Paragraphs>296</Paragraphs>
  <Slides>27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Helvetica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算法AutoEncoder在2个窗口、64个窗口、512个窗口、4096个窗口 score 对比</vt:lpstr>
      <vt:lpstr>LSTM: 训练集为2个窗口、512个窗口、1024个窗口对应的score</vt:lpstr>
      <vt:lpstr>CNN: 训练集为2个窗口、512个窗口、1024个窗口对应的score</vt:lpstr>
      <vt:lpstr>各模型窗口数量与精度的关系</vt:lpstr>
      <vt:lpstr>AE</vt:lpstr>
      <vt:lpstr>CNN</vt:lpstr>
      <vt:lpstr>DAGMM</vt:lpstr>
      <vt:lpstr>DAGMM TF2</vt:lpstr>
      <vt:lpstr>HBOS</vt:lpstr>
      <vt:lpstr>IForest</vt:lpstr>
      <vt:lpstr>LOF</vt:lpstr>
      <vt:lpstr>LSTMAD</vt:lpstr>
      <vt:lpstr>OVSVM</vt:lpstr>
      <vt:lpstr>VAE</vt:lpstr>
      <vt:lpstr>HBOS 训练时间异常的问题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青青 梁</dc:creator>
  <cp:lastModifiedBy>孙武</cp:lastModifiedBy>
  <cp:revision>170</cp:revision>
  <cp:lastPrinted>2023-09-02T14:18:50Z</cp:lastPrinted>
  <dcterms:created xsi:type="dcterms:W3CDTF">2023-09-02T10:22:09Z</dcterms:created>
  <dcterms:modified xsi:type="dcterms:W3CDTF">2023-09-22T02:30:34Z</dcterms:modified>
</cp:coreProperties>
</file>